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5" r:id="rId1"/>
  </p:sldMasterIdLst>
  <p:notesMasterIdLst>
    <p:notesMasterId r:id="rId14"/>
  </p:notesMasterIdLst>
  <p:handoutMasterIdLst>
    <p:handoutMasterId r:id="rId15"/>
  </p:handoutMasterIdLst>
  <p:sldIdLst>
    <p:sldId id="345" r:id="rId2"/>
    <p:sldId id="319" r:id="rId3"/>
    <p:sldId id="320" r:id="rId4"/>
    <p:sldId id="316" r:id="rId5"/>
    <p:sldId id="339" r:id="rId6"/>
    <p:sldId id="347" r:id="rId7"/>
    <p:sldId id="349" r:id="rId8"/>
    <p:sldId id="348" r:id="rId9"/>
    <p:sldId id="314" r:id="rId10"/>
    <p:sldId id="350" r:id="rId11"/>
    <p:sldId id="315" r:id="rId12"/>
    <p:sldId id="346" r:id="rId13"/>
  </p:sldIdLst>
  <p:sldSz cx="9144000" cy="6858000" type="screen4x3"/>
  <p:notesSz cx="6797675" cy="9929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799B23B-EC83-4686-B30A-512413B5E67A}" styleName="Светлый стиль 3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505E3EF-67EA-436B-97B2-0124C06EBD24}" styleName="Средний стиль 4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029" autoAdjust="0"/>
    <p:restoredTop sz="94660"/>
  </p:normalViewPr>
  <p:slideViewPr>
    <p:cSldViewPr>
      <p:cViewPr varScale="1">
        <p:scale>
          <a:sx n="74" d="100"/>
          <a:sy n="74" d="100"/>
        </p:scale>
        <p:origin x="1452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0"/>
    <c:plotArea>
      <c:layout/>
      <c:doughnutChart>
        <c:varyColors val="1"/>
        <c:ser>
          <c:idx val="0"/>
          <c:order val="0"/>
          <c:dLbls>
            <c:delete val="1"/>
          </c:dLbls>
          <c:cat>
            <c:strRef>
              <c:f>Лист1!$A$1:$A$6</c:f>
              <c:strCache>
                <c:ptCount val="6"/>
                <c:pt idx="0">
                  <c:v>Екатеринбург</c:v>
                </c:pt>
                <c:pt idx="1">
                  <c:v>Самара</c:v>
                </c:pt>
                <c:pt idx="2">
                  <c:v>Оренбург</c:v>
                </c:pt>
                <c:pt idx="3">
                  <c:v>Обнинск</c:v>
                </c:pt>
                <c:pt idx="4">
                  <c:v>Калуга</c:v>
                </c:pt>
                <c:pt idx="5">
                  <c:v>Московская область</c:v>
                </c:pt>
              </c:strCache>
            </c:strRef>
          </c:cat>
          <c:val>
            <c:numRef>
              <c:f>Лист1!$B$1:$B$6</c:f>
              <c:numCache>
                <c:formatCode>General</c:formatCode>
                <c:ptCount val="6"/>
                <c:pt idx="0">
                  <c:v>141</c:v>
                </c:pt>
                <c:pt idx="1">
                  <c:v>222</c:v>
                </c:pt>
                <c:pt idx="2">
                  <c:v>389</c:v>
                </c:pt>
                <c:pt idx="3">
                  <c:v>44</c:v>
                </c:pt>
                <c:pt idx="4">
                  <c:v>153</c:v>
                </c:pt>
                <c:pt idx="5">
                  <c:v>103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35" tIns="45717" rIns="91435" bIns="45717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35" tIns="45717" rIns="91435" bIns="45717" rtlCol="0"/>
          <a:lstStyle>
            <a:lvl1pPr algn="r">
              <a:defRPr sz="1200"/>
            </a:lvl1pPr>
          </a:lstStyle>
          <a:p>
            <a:fld id="{CC52E42D-89E4-489A-9045-24314B04403B}" type="datetimeFigureOut">
              <a:rPr lang="ru-RU" smtClean="0"/>
              <a:t>02.12.2014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31339"/>
            <a:ext cx="2946400" cy="496887"/>
          </a:xfrm>
          <a:prstGeom prst="rect">
            <a:avLst/>
          </a:prstGeom>
        </p:spPr>
        <p:txBody>
          <a:bodyPr vert="horz" lIns="91435" tIns="45717" rIns="91435" bIns="45717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431339"/>
            <a:ext cx="2946400" cy="496887"/>
          </a:xfrm>
          <a:prstGeom prst="rect">
            <a:avLst/>
          </a:prstGeom>
        </p:spPr>
        <p:txBody>
          <a:bodyPr vert="horz" lIns="91435" tIns="45717" rIns="91435" bIns="45717" rtlCol="0" anchor="b"/>
          <a:lstStyle>
            <a:lvl1pPr algn="r">
              <a:defRPr sz="1200"/>
            </a:lvl1pPr>
          </a:lstStyle>
          <a:p>
            <a:fld id="{7760A4AB-DAAB-410C-8039-11A5D01944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73296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5659" cy="496491"/>
          </a:xfrm>
          <a:prstGeom prst="rect">
            <a:avLst/>
          </a:prstGeom>
        </p:spPr>
        <p:txBody>
          <a:bodyPr vert="horz" lIns="91435" tIns="45717" rIns="91435" bIns="45717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4" y="1"/>
            <a:ext cx="2945659" cy="496491"/>
          </a:xfrm>
          <a:prstGeom prst="rect">
            <a:avLst/>
          </a:prstGeom>
        </p:spPr>
        <p:txBody>
          <a:bodyPr vert="horz" lIns="91435" tIns="45717" rIns="91435" bIns="45717" rtlCol="0"/>
          <a:lstStyle>
            <a:lvl1pPr algn="r">
              <a:defRPr sz="1200"/>
            </a:lvl1pPr>
          </a:lstStyle>
          <a:p>
            <a:fld id="{2210E176-552D-4762-BF6F-45F54CC0BC96}" type="datetimeFigureOut">
              <a:rPr lang="ru-RU" smtClean="0"/>
              <a:t>02.12.2014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5988" y="744538"/>
            <a:ext cx="496570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5" tIns="45717" rIns="91435" bIns="45717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6661"/>
            <a:ext cx="5438140" cy="4468416"/>
          </a:xfrm>
          <a:prstGeom prst="rect">
            <a:avLst/>
          </a:prstGeom>
        </p:spPr>
        <p:txBody>
          <a:bodyPr vert="horz" lIns="91435" tIns="45717" rIns="91435" bIns="45717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431600"/>
            <a:ext cx="2945659" cy="496491"/>
          </a:xfrm>
          <a:prstGeom prst="rect">
            <a:avLst/>
          </a:prstGeom>
        </p:spPr>
        <p:txBody>
          <a:bodyPr vert="horz" lIns="91435" tIns="45717" rIns="91435" bIns="45717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4" y="9431600"/>
            <a:ext cx="2945659" cy="496491"/>
          </a:xfrm>
          <a:prstGeom prst="rect">
            <a:avLst/>
          </a:prstGeom>
        </p:spPr>
        <p:txBody>
          <a:bodyPr vert="horz" lIns="91435" tIns="45717" rIns="91435" bIns="45717" rtlCol="0" anchor="b"/>
          <a:lstStyle>
            <a:lvl1pPr algn="r">
              <a:defRPr sz="1200"/>
            </a:lvl1pPr>
          </a:lstStyle>
          <a:p>
            <a:fld id="{EC3A518B-D097-41EF-97CD-E628FBAA82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10189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B3ED9D3-6604-4DA1-A50A-88C77D6FA617}" type="slidenum">
              <a:rPr lang="ru-RU" smtClean="0"/>
              <a:pPr>
                <a:defRPr/>
              </a:pPr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85951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265488" y="509588"/>
            <a:ext cx="3398837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EE83525-05B1-41CE-8C8F-9462670DE337}" type="slidenum">
              <a:rPr lang="en-GB" smtClean="0"/>
              <a:pPr>
                <a:defRPr/>
              </a:pPr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00845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.bin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3.bin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10075-5938-4CFE-8210-A0EBB8E027EE}" type="datetimeFigureOut">
              <a:rPr lang="ru-RU" smtClean="0"/>
              <a:t>02.12.2014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73F7D-8413-4309-A0F7-EB4CAFCF96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8027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10075-5938-4CFE-8210-A0EBB8E027EE}" type="datetimeFigureOut">
              <a:rPr lang="ru-RU" smtClean="0"/>
              <a:t>02.12.2014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73F7D-8413-4309-A0F7-EB4CAFCF96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0438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10075-5938-4CFE-8210-A0EBB8E027EE}" type="datetimeFigureOut">
              <a:rPr lang="ru-RU" smtClean="0"/>
              <a:t>02.12.2014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73F7D-8413-4309-A0F7-EB4CAFCF96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08624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AC CAPITAP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116" y="334361"/>
            <a:ext cx="1112076" cy="321880"/>
          </a:xfrm>
          <a:prstGeom prst="rect">
            <a:avLst/>
          </a:prstGeom>
        </p:spPr>
      </p:pic>
      <p:graphicFrame>
        <p:nvGraphicFramePr>
          <p:cNvPr id="5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48479089"/>
              </p:ext>
            </p:extLst>
          </p:nvPr>
        </p:nvGraphicFramePr>
        <p:xfrm>
          <a:off x="8478716" y="6391275"/>
          <a:ext cx="27843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15" name="CorelDRAW" r:id="rId4" imgW="36360" imgH="555120" progId="">
                  <p:embed/>
                </p:oleObj>
              </mc:Choice>
              <mc:Fallback>
                <p:oleObj name="CorelDRAW" r:id="rId4" imgW="36360" imgH="55512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78716" y="6391275"/>
                        <a:ext cx="27843" cy="469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Номер слайда 6"/>
          <p:cNvSpPr txBox="1">
            <a:spLocks/>
          </p:cNvSpPr>
          <p:nvPr/>
        </p:nvSpPr>
        <p:spPr>
          <a:xfrm>
            <a:off x="6393473" y="6318250"/>
            <a:ext cx="2530719" cy="342900"/>
          </a:xfrm>
          <a:prstGeom prst="rect">
            <a:avLst/>
          </a:prstGeom>
        </p:spPr>
        <p:txBody>
          <a:bodyPr anchor="ctr"/>
          <a:lstStyle/>
          <a:p>
            <a:pPr algn="r">
              <a:defRPr/>
            </a:pPr>
            <a:fld id="{64F48EEB-5488-4E97-A1A7-D7606F081B42}" type="slidenum">
              <a:rPr lang="ru-RU" sz="1200">
                <a:solidFill>
                  <a:srgbClr val="898989"/>
                </a:solidFill>
                <a:latin typeface="+mj-lt"/>
              </a:rPr>
              <a:pPr algn="r">
                <a:defRPr/>
              </a:pPr>
              <a:t>‹#›</a:t>
            </a:fld>
            <a:endParaRPr lang="ru-RU" sz="1200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1" y="274639"/>
            <a:ext cx="237392" cy="441325"/>
          </a:xfrm>
          <a:prstGeom prst="rect">
            <a:avLst/>
          </a:prstGeom>
          <a:solidFill>
            <a:srgbClr val="827F7F"/>
          </a:solidFill>
          <a:ln w="25400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US">
              <a:latin typeface="+mj-lt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4"/>
          </p:nvPr>
        </p:nvSpPr>
        <p:spPr>
          <a:xfrm>
            <a:off x="0" y="270258"/>
            <a:ext cx="9168650" cy="445706"/>
          </a:xfrm>
        </p:spPr>
        <p:txBody>
          <a:bodyPr anchor="ctr">
            <a:noAutofit/>
          </a:bodyPr>
          <a:lstStyle>
            <a:lvl1pPr marL="355600" indent="0">
              <a:buNone/>
              <a:defRPr sz="1400" b="1" cap="all" spc="0" baseline="0">
                <a:solidFill>
                  <a:schemeClr val="tx1"/>
                </a:solidFill>
                <a:latin typeface="+mj-lt"/>
              </a:defRPr>
            </a:lvl1pPr>
            <a:lvl2pPr>
              <a:defRPr sz="1200" b="1">
                <a:solidFill>
                  <a:schemeClr val="accent3">
                    <a:lumMod val="75000"/>
                  </a:schemeClr>
                </a:solidFill>
              </a:defRPr>
            </a:lvl2pPr>
            <a:lvl3pPr>
              <a:defRPr sz="1200" b="1">
                <a:solidFill>
                  <a:schemeClr val="accent3">
                    <a:lumMod val="75000"/>
                  </a:schemeClr>
                </a:solidFill>
              </a:defRPr>
            </a:lvl3pPr>
            <a:lvl4pPr>
              <a:defRPr sz="1200" b="1">
                <a:solidFill>
                  <a:schemeClr val="accent3">
                    <a:lumMod val="75000"/>
                  </a:schemeClr>
                </a:solidFill>
              </a:defRPr>
            </a:lvl4pPr>
            <a:lvl5pPr>
              <a:defRPr sz="1200" b="1">
                <a:solidFill>
                  <a:schemeClr val="accent3">
                    <a:lumMod val="75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9679019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AC CAPITAP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117" y="334361"/>
            <a:ext cx="1112076" cy="321880"/>
          </a:xfrm>
          <a:prstGeom prst="rect">
            <a:avLst/>
          </a:prstGeom>
        </p:spPr>
      </p:pic>
      <p:graphicFrame>
        <p:nvGraphicFramePr>
          <p:cNvPr id="5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71743712"/>
              </p:ext>
            </p:extLst>
          </p:nvPr>
        </p:nvGraphicFramePr>
        <p:xfrm>
          <a:off x="8478716" y="6391275"/>
          <a:ext cx="27843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1" name="CorelDRAW" r:id="rId4" imgW="36360" imgH="555120" progId="">
                  <p:embed/>
                </p:oleObj>
              </mc:Choice>
              <mc:Fallback>
                <p:oleObj name="CorelDRAW" r:id="rId4" imgW="36360" imgH="55512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78716" y="6391275"/>
                        <a:ext cx="27843" cy="469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Номер слайда 6"/>
          <p:cNvSpPr txBox="1">
            <a:spLocks/>
          </p:cNvSpPr>
          <p:nvPr/>
        </p:nvSpPr>
        <p:spPr>
          <a:xfrm>
            <a:off x="6393473" y="6318250"/>
            <a:ext cx="2530719" cy="342900"/>
          </a:xfrm>
          <a:prstGeom prst="rect">
            <a:avLst/>
          </a:prstGeom>
        </p:spPr>
        <p:txBody>
          <a:bodyPr anchor="ctr"/>
          <a:lstStyle/>
          <a:p>
            <a:pPr algn="r">
              <a:defRPr/>
            </a:pPr>
            <a:fld id="{64F48EEB-5488-4E97-A1A7-D7606F081B42}" type="slidenum">
              <a:rPr lang="ru-RU" sz="1200">
                <a:solidFill>
                  <a:srgbClr val="898989"/>
                </a:solidFill>
                <a:latin typeface="+mj-lt"/>
              </a:rPr>
              <a:pPr algn="r">
                <a:defRPr/>
              </a:pPr>
              <a:t>‹#›</a:t>
            </a:fld>
            <a:endParaRPr lang="ru-RU" sz="1200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1" y="274639"/>
            <a:ext cx="237392" cy="441325"/>
          </a:xfrm>
          <a:prstGeom prst="rect">
            <a:avLst/>
          </a:prstGeom>
          <a:solidFill>
            <a:srgbClr val="827F7F"/>
          </a:solidFill>
          <a:ln w="25400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US">
              <a:latin typeface="+mj-lt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4"/>
          </p:nvPr>
        </p:nvSpPr>
        <p:spPr>
          <a:xfrm>
            <a:off x="1" y="270258"/>
            <a:ext cx="9144000" cy="445706"/>
          </a:xfrm>
        </p:spPr>
        <p:txBody>
          <a:bodyPr anchor="ctr">
            <a:noAutofit/>
          </a:bodyPr>
          <a:lstStyle>
            <a:lvl1pPr marL="355600" indent="0">
              <a:buNone/>
              <a:defRPr sz="1400" b="1" cap="all" spc="0" baseline="0">
                <a:solidFill>
                  <a:schemeClr val="accent3">
                    <a:lumMod val="75000"/>
                  </a:schemeClr>
                </a:solidFill>
                <a:latin typeface="+mj-lt"/>
              </a:defRPr>
            </a:lvl1pPr>
            <a:lvl2pPr>
              <a:defRPr sz="1200" b="1">
                <a:solidFill>
                  <a:schemeClr val="accent3">
                    <a:lumMod val="75000"/>
                  </a:schemeClr>
                </a:solidFill>
              </a:defRPr>
            </a:lvl2pPr>
            <a:lvl3pPr>
              <a:defRPr sz="1200" b="1">
                <a:solidFill>
                  <a:schemeClr val="accent3">
                    <a:lumMod val="75000"/>
                  </a:schemeClr>
                </a:solidFill>
              </a:defRPr>
            </a:lvl3pPr>
            <a:lvl4pPr>
              <a:defRPr sz="1200" b="1">
                <a:solidFill>
                  <a:schemeClr val="accent3">
                    <a:lumMod val="75000"/>
                  </a:schemeClr>
                </a:solidFill>
              </a:defRPr>
            </a:lvl4pPr>
            <a:lvl5pPr>
              <a:defRPr sz="1200" b="1">
                <a:solidFill>
                  <a:schemeClr val="accent3">
                    <a:lumMod val="75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Line 5"/>
          <p:cNvSpPr>
            <a:spLocks noChangeShapeType="1"/>
          </p:cNvSpPr>
          <p:nvPr/>
        </p:nvSpPr>
        <p:spPr bwMode="auto">
          <a:xfrm>
            <a:off x="2786107" y="817720"/>
            <a:ext cx="0" cy="5478124"/>
          </a:xfrm>
          <a:prstGeom prst="line">
            <a:avLst/>
          </a:prstGeom>
          <a:noFill/>
          <a:ln w="9525">
            <a:solidFill>
              <a:srgbClr val="808080"/>
            </a:solidFill>
            <a:round/>
            <a:headEnd/>
            <a:tailEnd/>
          </a:ln>
        </p:spPr>
        <p:txBody>
          <a:bodyPr/>
          <a:lstStyle/>
          <a:p>
            <a:endParaRPr lang="ru-RU" sz="1400" dirty="0">
              <a:latin typeface="+mj-lt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5"/>
          </p:nvPr>
        </p:nvSpPr>
        <p:spPr>
          <a:xfrm>
            <a:off x="2987675" y="1268413"/>
            <a:ext cx="2736453" cy="432395"/>
          </a:xfrm>
          <a:solidFill>
            <a:schemeClr val="accent3">
              <a:lumMod val="7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 dirty="0" smtClean="0"/>
              <a:t>Образец</a:t>
            </a:r>
            <a:endParaRPr lang="ru-RU" dirty="0"/>
          </a:p>
        </p:txBody>
      </p:sp>
      <p:sp>
        <p:nvSpPr>
          <p:cNvPr id="12" name="Текст 5"/>
          <p:cNvSpPr>
            <a:spLocks noGrp="1"/>
          </p:cNvSpPr>
          <p:nvPr>
            <p:ph type="body" sz="quarter" idx="16"/>
          </p:nvPr>
        </p:nvSpPr>
        <p:spPr>
          <a:xfrm>
            <a:off x="5940152" y="1268760"/>
            <a:ext cx="2736453" cy="432395"/>
          </a:xfrm>
          <a:solidFill>
            <a:schemeClr val="accent3">
              <a:lumMod val="7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 b="1" normalizeH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 dirty="0" smtClean="0"/>
              <a:t>Образец</a:t>
            </a:r>
            <a:endParaRPr lang="ru-RU" dirty="0"/>
          </a:p>
        </p:txBody>
      </p:sp>
      <p:sp>
        <p:nvSpPr>
          <p:cNvPr id="15" name="Текст 5"/>
          <p:cNvSpPr>
            <a:spLocks noGrp="1"/>
          </p:cNvSpPr>
          <p:nvPr>
            <p:ph type="body" sz="quarter" idx="17"/>
          </p:nvPr>
        </p:nvSpPr>
        <p:spPr>
          <a:xfrm>
            <a:off x="2987824" y="2132856"/>
            <a:ext cx="2736453" cy="576064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 anchor="ctr">
            <a:norm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 smtClean="0"/>
              <a:t>Образец</a:t>
            </a:r>
            <a:endParaRPr lang="ru-RU" dirty="0"/>
          </a:p>
        </p:txBody>
      </p:sp>
      <p:sp>
        <p:nvSpPr>
          <p:cNvPr id="16" name="Текст 5"/>
          <p:cNvSpPr>
            <a:spLocks noGrp="1"/>
          </p:cNvSpPr>
          <p:nvPr>
            <p:ph type="body" sz="quarter" idx="18"/>
          </p:nvPr>
        </p:nvSpPr>
        <p:spPr>
          <a:xfrm>
            <a:off x="5940152" y="2132856"/>
            <a:ext cx="2736453" cy="576064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 anchor="ctr">
            <a:norm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 smtClean="0"/>
              <a:t>Образец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083382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AC CAPITAP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Содержимое 2"/>
          <p:cNvSpPr>
            <a:spLocks noGrp="1"/>
          </p:cNvSpPr>
          <p:nvPr>
            <p:ph idx="13"/>
          </p:nvPr>
        </p:nvSpPr>
        <p:spPr>
          <a:xfrm>
            <a:off x="0" y="270258"/>
            <a:ext cx="9144001" cy="445705"/>
          </a:xfrm>
        </p:spPr>
        <p:txBody>
          <a:bodyPr anchor="t"/>
          <a:lstStyle>
            <a:lvl1pPr marL="580307" indent="0">
              <a:buNone/>
              <a:defRPr sz="1846" b="1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  <a:lvl2pPr marL="580307" indent="0">
              <a:spcBef>
                <a:spcPts val="92"/>
              </a:spcBef>
              <a:buNone/>
              <a:defRPr sz="1846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580307" indent="0">
              <a:defRPr/>
            </a:lvl3pPr>
            <a:lvl4pPr marL="580307" indent="0">
              <a:defRPr/>
            </a:lvl4pPr>
            <a:lvl5pPr marL="580307" indent="0">
              <a:defRPr/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2117" y="270258"/>
            <a:ext cx="1112076" cy="321880"/>
          </a:xfrm>
          <a:prstGeom prst="rect">
            <a:avLst/>
          </a:prstGeom>
        </p:spPr>
      </p:pic>
      <p:graphicFrame>
        <p:nvGraphicFramePr>
          <p:cNvPr id="5" name="Object 10"/>
          <p:cNvGraphicFramePr>
            <a:graphicFrameLocks noChangeAspect="1"/>
          </p:cNvGraphicFramePr>
          <p:nvPr/>
        </p:nvGraphicFramePr>
        <p:xfrm>
          <a:off x="8478716" y="6391275"/>
          <a:ext cx="27843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00" name="CorelDRAW" r:id="rId4" imgW="36360" imgH="555120" progId="">
                  <p:embed/>
                </p:oleObj>
              </mc:Choice>
              <mc:Fallback>
                <p:oleObj name="CorelDRAW" r:id="rId4" imgW="36360" imgH="55512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78716" y="6391275"/>
                        <a:ext cx="27843" cy="469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Номер слайда 6"/>
          <p:cNvSpPr txBox="1">
            <a:spLocks/>
          </p:cNvSpPr>
          <p:nvPr userDrawn="1"/>
        </p:nvSpPr>
        <p:spPr>
          <a:xfrm>
            <a:off x="6393473" y="6318250"/>
            <a:ext cx="2530719" cy="342900"/>
          </a:xfrm>
          <a:prstGeom prst="rect">
            <a:avLst/>
          </a:prstGeom>
        </p:spPr>
        <p:txBody>
          <a:bodyPr anchor="ctr"/>
          <a:lstStyle/>
          <a:p>
            <a:pPr algn="r">
              <a:defRPr/>
            </a:pPr>
            <a:fld id="{64F48EEB-5488-4E97-A1A7-D7606F081B42}" type="slidenum">
              <a:rPr lang="ru-RU" sz="1108">
                <a:solidFill>
                  <a:srgbClr val="898989"/>
                </a:solidFill>
                <a:latin typeface="+mn-lt"/>
              </a:rPr>
              <a:pPr algn="r">
                <a:defRPr/>
              </a:pPr>
              <a:t>‹#›</a:t>
            </a:fld>
            <a:endParaRPr lang="ru-RU" sz="1108" dirty="0">
              <a:solidFill>
                <a:srgbClr val="898989"/>
              </a:solidFill>
              <a:latin typeface="+mn-lt"/>
            </a:endParaRPr>
          </a:p>
        </p:txBody>
      </p:sp>
      <p:sp>
        <p:nvSpPr>
          <p:cNvPr id="8" name="Rectangle 10"/>
          <p:cNvSpPr>
            <a:spLocks noChangeArrowheads="1"/>
          </p:cNvSpPr>
          <p:nvPr userDrawn="1"/>
        </p:nvSpPr>
        <p:spPr bwMode="auto">
          <a:xfrm>
            <a:off x="1" y="274639"/>
            <a:ext cx="237392" cy="441325"/>
          </a:xfrm>
          <a:prstGeom prst="rect">
            <a:avLst/>
          </a:prstGeom>
          <a:solidFill>
            <a:srgbClr val="827F7F"/>
          </a:solidFill>
          <a:ln w="25400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US" sz="1662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930" y="1263651"/>
            <a:ext cx="9141069" cy="4862513"/>
          </a:xfrm>
        </p:spPr>
        <p:txBody>
          <a:bodyPr/>
          <a:lstStyle>
            <a:lvl1pPr marL="580307" indent="0">
              <a:buNone/>
              <a:defRPr sz="1662">
                <a:solidFill>
                  <a:srgbClr val="827F7F"/>
                </a:solidFill>
                <a:latin typeface="Arial" pitchFamily="34" charset="0"/>
                <a:cs typeface="Arial" pitchFamily="34" charset="0"/>
              </a:defRPr>
            </a:lvl1pPr>
            <a:lvl2pPr marL="580307" indent="0">
              <a:buNone/>
              <a:defRPr>
                <a:solidFill>
                  <a:srgbClr val="827F7F"/>
                </a:solidFill>
                <a:latin typeface="Arial" pitchFamily="34" charset="0"/>
                <a:cs typeface="Arial" pitchFamily="34" charset="0"/>
              </a:defRPr>
            </a:lvl2pPr>
            <a:lvl3pPr marL="747365" indent="-167058">
              <a:buFont typeface="Wingdings" pitchFamily="2" charset="2"/>
              <a:buChar char="§"/>
              <a:defRPr>
                <a:solidFill>
                  <a:srgbClr val="827F7F"/>
                </a:solidFill>
                <a:latin typeface="Arial" pitchFamily="34" charset="0"/>
                <a:cs typeface="Arial" pitchFamily="34" charset="0"/>
              </a:defRPr>
            </a:lvl3pPr>
            <a:lvl4pPr marL="914423" indent="-167058">
              <a:buFont typeface="Arial" pitchFamily="34" charset="0"/>
              <a:buChar char="−"/>
              <a:defRPr>
                <a:solidFill>
                  <a:srgbClr val="827F7F"/>
                </a:solidFill>
                <a:latin typeface="Arial" pitchFamily="34" charset="0"/>
                <a:cs typeface="Arial" pitchFamily="34" charset="0"/>
              </a:defRPr>
            </a:lvl4pPr>
            <a:lvl5pPr marL="1072688" indent="-158265">
              <a:buSzPct val="80000"/>
              <a:buFont typeface="Wingdings" pitchFamily="2" charset="2"/>
              <a:buChar char="§"/>
              <a:defRPr>
                <a:solidFill>
                  <a:srgbClr val="827F7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2"/>
            <a:r>
              <a:rPr lang="ru-RU" dirty="0" smtClean="0"/>
              <a:t>Второй уровень</a:t>
            </a:r>
          </a:p>
          <a:p>
            <a:pPr lvl="3"/>
            <a:r>
              <a:rPr lang="ru-RU" dirty="0" smtClean="0"/>
              <a:t>Третий уровень</a:t>
            </a:r>
          </a:p>
          <a:p>
            <a:pPr lvl="4"/>
            <a:r>
              <a:rPr lang="ru-RU" dirty="0" smtClean="0"/>
              <a:t>Четвертый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2830482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10075-5938-4CFE-8210-A0EBB8E027EE}" type="datetimeFigureOut">
              <a:rPr lang="ru-RU" smtClean="0"/>
              <a:t>02.12.2014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73F7D-8413-4309-A0F7-EB4CAFCF96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04310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10075-5938-4CFE-8210-A0EBB8E027EE}" type="datetimeFigureOut">
              <a:rPr lang="ru-RU" smtClean="0"/>
              <a:t>02.12.2014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73F7D-8413-4309-A0F7-EB4CAFCF96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18451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10075-5938-4CFE-8210-A0EBB8E027EE}" type="datetimeFigureOut">
              <a:rPr lang="ru-RU" smtClean="0"/>
              <a:t>02.12.2014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73F7D-8413-4309-A0F7-EB4CAFCF96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2572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10075-5938-4CFE-8210-A0EBB8E027EE}" type="datetimeFigureOut">
              <a:rPr lang="ru-RU" smtClean="0"/>
              <a:t>02.12.2014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73F7D-8413-4309-A0F7-EB4CAFCF96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62169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10075-5938-4CFE-8210-A0EBB8E027EE}" type="datetimeFigureOut">
              <a:rPr lang="ru-RU" smtClean="0"/>
              <a:t>02.12.2014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73F7D-8413-4309-A0F7-EB4CAFCF96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61967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10075-5938-4CFE-8210-A0EBB8E027EE}" type="datetimeFigureOut">
              <a:rPr lang="ru-RU" smtClean="0"/>
              <a:t>02.12.2014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73F7D-8413-4309-A0F7-EB4CAFCF96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51677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10075-5938-4CFE-8210-A0EBB8E027EE}" type="datetimeFigureOut">
              <a:rPr lang="ru-RU" smtClean="0"/>
              <a:t>02.12.2014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73F7D-8413-4309-A0F7-EB4CAFCF96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60868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10075-5938-4CFE-8210-A0EBB8E027EE}" type="datetimeFigureOut">
              <a:rPr lang="ru-RU" smtClean="0"/>
              <a:t>02.12.2014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73F7D-8413-4309-A0F7-EB4CAFCF96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66967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A10075-5938-4CFE-8210-A0EBB8E027EE}" type="datetimeFigureOut">
              <a:rPr lang="ru-RU" smtClean="0"/>
              <a:t>02.12.2014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473F7D-8413-4309-A0F7-EB4CAFCF96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4930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73" r:id="rId13"/>
    <p:sldLayoutId id="2147483691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png"/><Relationship Id="rId7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10" Type="http://schemas.openxmlformats.org/officeDocument/2006/relationships/image" Target="../media/image11.jpeg"/><Relationship Id="rId4" Type="http://schemas.openxmlformats.org/officeDocument/2006/relationships/image" Target="../media/image5.png"/><Relationship Id="rId9" Type="http://schemas.openxmlformats.org/officeDocument/2006/relationships/image" Target="../media/image10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16226" y="4835097"/>
            <a:ext cx="5927773" cy="1148804"/>
          </a:xfr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anchor="ctr" anchorCtr="0">
            <a:noAutofit/>
          </a:bodyPr>
          <a:lstStyle/>
          <a:p>
            <a:r>
              <a:rPr lang="ru-RU" sz="2800" b="1" dirty="0" smtClean="0">
                <a:latin typeface="Calibri" pitchFamily="34" charset="0"/>
                <a:cs typeface="Calibri" pitchFamily="34" charset="0"/>
              </a:rPr>
              <a:t>Практические вопросы осуществления комплексного освоения территорий в целях жилищного строительства</a:t>
            </a:r>
            <a:endParaRPr lang="ru-RU" sz="28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17814" y="6097878"/>
            <a:ext cx="1104790" cy="475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1246" dirty="0"/>
          </a:p>
          <a:p>
            <a:r>
              <a:rPr lang="ru-RU" sz="1246" dirty="0"/>
              <a:t>Москва, </a:t>
            </a:r>
            <a:r>
              <a:rPr lang="ru-RU" sz="1246" dirty="0" smtClean="0"/>
              <a:t>2014</a:t>
            </a:r>
            <a:endParaRPr lang="ru-RU" sz="1246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479" y="4907595"/>
            <a:ext cx="2484839" cy="1308750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3233159" y="4999066"/>
            <a:ext cx="0" cy="130552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263769"/>
            <a:ext cx="9144000" cy="2718375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/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6226" y="3111942"/>
            <a:ext cx="1344493" cy="1091801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dist="38100" dir="2700000" sx="101000" sy="101000" algn="tl" rotWithShape="0">
              <a:prstClr val="black">
                <a:alpha val="65000"/>
              </a:prst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003" y="3111943"/>
            <a:ext cx="1343351" cy="1078932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dist="38100" dir="2700000" sx="101000" sy="101000" algn="tl" rotWithShape="0">
              <a:prstClr val="black">
                <a:alpha val="65000"/>
              </a:prst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6348" y="3115708"/>
            <a:ext cx="1270784" cy="1100554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dist="38100" dir="2700000" sx="101000" sy="101000" algn="tl" rotWithShape="0">
              <a:prstClr val="black">
                <a:alpha val="65000"/>
              </a:prst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7446" y="3111942"/>
            <a:ext cx="1302176" cy="1091801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dist="38100" dir="2700000" sx="101000" sy="101000" algn="tl" rotWithShape="0">
              <a:prstClr val="black">
                <a:alpha val="65000"/>
              </a:prst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2906" y="3111942"/>
            <a:ext cx="1339412" cy="1091801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dist="38100" dir="2700000" sx="101000" sy="101000" algn="tl" rotWithShape="0">
              <a:prstClr val="black">
                <a:alpha val="65000"/>
              </a:prst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6270" y="3124355"/>
            <a:ext cx="1349845" cy="1091907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dist="38100" dir="2700000" sx="101000" sy="101000" algn="tl" rotWithShape="0">
              <a:prstClr val="black">
                <a:alpha val="65000"/>
              </a:prstClr>
            </a:outerShdw>
          </a:effectLst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0" y="4372363"/>
            <a:ext cx="9144000" cy="0"/>
          </a:xfrm>
          <a:prstGeom prst="line">
            <a:avLst/>
          </a:prstGeom>
          <a:ln>
            <a:solidFill>
              <a:srgbClr val="0066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1" y="2982144"/>
            <a:ext cx="9144000" cy="0"/>
          </a:xfrm>
          <a:prstGeom prst="line">
            <a:avLst/>
          </a:prstGeom>
          <a:ln>
            <a:solidFill>
              <a:srgbClr val="0066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5713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sz="2000" dirty="0" smtClean="0"/>
              <a:t>Малоэтажное строительство</a:t>
            </a:r>
            <a:endParaRPr lang="ru-RU" sz="2000" dirty="0"/>
          </a:p>
        </p:txBody>
      </p:sp>
      <p:sp>
        <p:nvSpPr>
          <p:cNvPr id="7" name="Содержимое 2"/>
          <p:cNvSpPr txBox="1">
            <a:spLocks/>
          </p:cNvSpPr>
          <p:nvPr/>
        </p:nvSpPr>
        <p:spPr bwMode="auto">
          <a:xfrm>
            <a:off x="-19312" y="724625"/>
            <a:ext cx="9163312" cy="658230"/>
          </a:xfrm>
          <a:prstGeom prst="rect">
            <a:avLst/>
          </a:prstGeom>
          <a:solidFill>
            <a:srgbClr val="006600"/>
          </a:solidFill>
          <a:ln w="9525">
            <a:solidFill>
              <a:srgbClr val="008000"/>
            </a:solidFill>
            <a:miter lim="800000"/>
            <a:headEnd/>
            <a:tailEnd/>
          </a:ln>
        </p:spPr>
        <p:txBody>
          <a:bodyPr anchor="ctr" anchorCtr="0"/>
          <a:lstStyle>
            <a:defPPr>
              <a:defRPr lang="ru-RU"/>
            </a:defPPr>
            <a:lvl1pPr algn="ctr">
              <a:defRPr sz="1600" b="1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pPr algn="l"/>
            <a:r>
              <a:rPr lang="ru-RU" sz="1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При программных целях по увеличению его доли в общем объеме ввода жилья, законодательное регулирование фрагментарно и противоречиво</a:t>
            </a:r>
            <a:endParaRPr lang="en-US" sz="1800" b="0" dirty="0">
              <a:solidFill>
                <a:schemeClr val="bg1"/>
              </a:solidFill>
            </a:endParaRPr>
          </a:p>
        </p:txBody>
      </p:sp>
      <p:sp>
        <p:nvSpPr>
          <p:cNvPr id="10" name="Содержимое 2"/>
          <p:cNvSpPr txBox="1">
            <a:spLocks/>
          </p:cNvSpPr>
          <p:nvPr/>
        </p:nvSpPr>
        <p:spPr bwMode="auto">
          <a:xfrm>
            <a:off x="2669" y="4661079"/>
            <a:ext cx="9141330" cy="65974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accent3">
                <a:lumMod val="60000"/>
                <a:lumOff val="40000"/>
              </a:schemeClr>
            </a:solidFill>
            <a:miter lim="800000"/>
            <a:headEnd/>
            <a:tailEnd/>
          </a:ln>
        </p:spPr>
        <p:txBody>
          <a:bodyPr anchor="ctr" anchorCtr="0"/>
          <a:lstStyle>
            <a:defPPr>
              <a:defRPr lang="ru-RU"/>
            </a:defPPr>
            <a:lvl1pPr algn="ctr">
              <a:defRPr sz="1600" b="1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pPr algn="l"/>
            <a:r>
              <a:rPr lang="ru-RU" sz="1400" dirty="0" smtClean="0"/>
              <a:t>Организованное малоэтажное строительство занимает ничтожную долю рынка недвижимости.</a:t>
            </a:r>
          </a:p>
          <a:p>
            <a:pPr algn="l"/>
            <a:r>
              <a:rPr lang="ru-RU" sz="1400" dirty="0" smtClean="0">
                <a:solidFill>
                  <a:srgbClr val="FF0000"/>
                </a:solidFill>
              </a:rPr>
              <a:t>Высокая доля недобросовестной конкуренции.</a:t>
            </a:r>
            <a:endParaRPr lang="ru-RU" sz="1400" dirty="0">
              <a:solidFill>
                <a:srgbClr val="FF0000"/>
              </a:solidFill>
            </a:endParaRPr>
          </a:p>
        </p:txBody>
      </p:sp>
      <p:sp>
        <p:nvSpPr>
          <p:cNvPr id="11" name="Содержимое 2"/>
          <p:cNvSpPr txBox="1">
            <a:spLocks/>
          </p:cNvSpPr>
          <p:nvPr/>
        </p:nvSpPr>
        <p:spPr bwMode="auto">
          <a:xfrm>
            <a:off x="3995936" y="5727080"/>
            <a:ext cx="5148062" cy="1144172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accent3">
                <a:lumMod val="60000"/>
                <a:lumOff val="40000"/>
              </a:schemeClr>
            </a:solidFill>
            <a:miter lim="800000"/>
            <a:headEnd/>
            <a:tailEnd/>
          </a:ln>
        </p:spPr>
        <p:txBody>
          <a:bodyPr anchor="ctr" anchorCtr="0"/>
          <a:lstStyle>
            <a:defPPr>
              <a:defRPr lang="ru-RU"/>
            </a:defPPr>
            <a:lvl1pPr algn="ctr">
              <a:defRPr sz="1600" b="1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pPr marL="285750" indent="-285750" algn="l">
              <a:buFontTx/>
              <a:buChar char="-"/>
            </a:pPr>
            <a:r>
              <a:rPr lang="ru-RU" sz="1400" dirty="0" smtClean="0"/>
              <a:t>Внесение в законодательство изменений, направленных на снятие заявленных ограничений.</a:t>
            </a:r>
            <a:endParaRPr lang="ru-RU" sz="1400" dirty="0">
              <a:solidFill>
                <a:srgbClr val="FF0000"/>
              </a:solidFill>
            </a:endParaRPr>
          </a:p>
        </p:txBody>
      </p:sp>
      <p:sp>
        <p:nvSpPr>
          <p:cNvPr id="12" name="Rectangle 23"/>
          <p:cNvSpPr>
            <a:spLocks/>
          </p:cNvSpPr>
          <p:nvPr/>
        </p:nvSpPr>
        <p:spPr bwMode="auto">
          <a:xfrm>
            <a:off x="-22875" y="1365713"/>
            <a:ext cx="9163313" cy="365538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solidFill>
              <a:srgbClr val="006600"/>
            </a:solidFill>
            <a:miter lim="800000"/>
            <a:headEnd/>
            <a:tailEnd/>
          </a:ln>
        </p:spPr>
        <p:txBody>
          <a:bodyPr anchor="ctr" anchorCtr="0"/>
          <a:lstStyle/>
          <a:p>
            <a:pPr algn="ctr"/>
            <a:r>
              <a:rPr lang="ru-RU" sz="1477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Суть проблемы</a:t>
            </a:r>
            <a:endParaRPr lang="ru-RU" sz="1477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Rectangle 23"/>
          <p:cNvSpPr>
            <a:spLocks/>
          </p:cNvSpPr>
          <p:nvPr/>
        </p:nvSpPr>
        <p:spPr bwMode="auto">
          <a:xfrm>
            <a:off x="-19313" y="4297975"/>
            <a:ext cx="9163313" cy="365538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solidFill>
              <a:srgbClr val="006600"/>
            </a:solidFill>
            <a:miter lim="800000"/>
            <a:headEnd/>
            <a:tailEnd/>
          </a:ln>
        </p:spPr>
        <p:txBody>
          <a:bodyPr anchor="ctr" anchorCtr="0"/>
          <a:lstStyle/>
          <a:p>
            <a:pPr algn="ctr"/>
            <a:r>
              <a:rPr lang="ru-RU" sz="1477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Последствия</a:t>
            </a:r>
            <a:endParaRPr lang="ru-RU" sz="1477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Rectangle 23"/>
          <p:cNvSpPr>
            <a:spLocks/>
          </p:cNvSpPr>
          <p:nvPr/>
        </p:nvSpPr>
        <p:spPr bwMode="auto">
          <a:xfrm>
            <a:off x="-19314" y="5341180"/>
            <a:ext cx="9163313" cy="365538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solidFill>
              <a:srgbClr val="006600"/>
            </a:solidFill>
            <a:miter lim="800000"/>
            <a:headEnd/>
            <a:tailEnd/>
          </a:ln>
        </p:spPr>
        <p:txBody>
          <a:bodyPr anchor="ctr" anchorCtr="0"/>
          <a:lstStyle/>
          <a:p>
            <a:pPr algn="ctr"/>
            <a:r>
              <a:rPr lang="ru-RU" sz="1477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Решения</a:t>
            </a:r>
            <a:endParaRPr lang="ru-RU" sz="1477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Содержимое 2"/>
          <p:cNvSpPr txBox="1">
            <a:spLocks/>
          </p:cNvSpPr>
          <p:nvPr/>
        </p:nvSpPr>
        <p:spPr bwMode="auto">
          <a:xfrm>
            <a:off x="0" y="1731251"/>
            <a:ext cx="9144000" cy="259276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accent3">
                <a:lumMod val="60000"/>
                <a:lumOff val="40000"/>
              </a:schemeClr>
            </a:solidFill>
            <a:miter lim="800000"/>
            <a:headEnd/>
            <a:tailEnd/>
          </a:ln>
        </p:spPr>
        <p:txBody>
          <a:bodyPr anchor="ctr" anchorCtr="0"/>
          <a:lstStyle>
            <a:defPPr>
              <a:defRPr lang="ru-RU"/>
            </a:defPPr>
            <a:lvl1pPr algn="ctr">
              <a:defRPr sz="1600" b="1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pPr algn="l"/>
            <a:r>
              <a:rPr lang="ru-RU" sz="1400" dirty="0" smtClean="0"/>
              <a:t>В </a:t>
            </a:r>
            <a:r>
              <a:rPr lang="ru-RU" sz="1400" dirty="0"/>
              <a:t>законодательстве </a:t>
            </a:r>
            <a:r>
              <a:rPr lang="ru-RU" sz="1400" dirty="0">
                <a:solidFill>
                  <a:srgbClr val="FF0000"/>
                </a:solidFill>
              </a:rPr>
              <a:t>отсутствует</a:t>
            </a:r>
            <a:r>
              <a:rPr lang="ru-RU" sz="1400" dirty="0"/>
              <a:t> четкое </a:t>
            </a:r>
            <a:r>
              <a:rPr lang="ru-RU" sz="1400" dirty="0">
                <a:solidFill>
                  <a:srgbClr val="FF0000"/>
                </a:solidFill>
              </a:rPr>
              <a:t>определение</a:t>
            </a:r>
            <a:r>
              <a:rPr lang="ru-RU" sz="1400" dirty="0"/>
              <a:t> того, </a:t>
            </a:r>
            <a:r>
              <a:rPr lang="ru-RU" sz="1400" dirty="0">
                <a:solidFill>
                  <a:srgbClr val="FF0000"/>
                </a:solidFill>
              </a:rPr>
              <a:t>что за объекты могут быть признаны </a:t>
            </a:r>
            <a:r>
              <a:rPr lang="ru-RU" sz="1400" dirty="0" err="1">
                <a:solidFill>
                  <a:srgbClr val="FF0000"/>
                </a:solidFill>
              </a:rPr>
              <a:t>малоэтажкой</a:t>
            </a:r>
            <a:r>
              <a:rPr lang="ru-RU" sz="1400" dirty="0">
                <a:solidFill>
                  <a:srgbClr val="FF0000"/>
                </a:solidFill>
              </a:rPr>
              <a:t> </a:t>
            </a:r>
            <a:r>
              <a:rPr lang="ru-RU" sz="1400" dirty="0"/>
              <a:t>и каковы </a:t>
            </a:r>
            <a:r>
              <a:rPr lang="ru-RU" sz="1400" dirty="0">
                <a:solidFill>
                  <a:srgbClr val="FF0000"/>
                </a:solidFill>
              </a:rPr>
              <a:t>их параметры</a:t>
            </a:r>
            <a:r>
              <a:rPr lang="ru-RU" sz="1400" dirty="0"/>
              <a:t>. </a:t>
            </a:r>
            <a:endParaRPr lang="ru-RU" sz="1400" dirty="0" smtClean="0"/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rgbClr val="FF0000"/>
                </a:solidFill>
              </a:rPr>
              <a:t>Различные </a:t>
            </a:r>
            <a:r>
              <a:rPr lang="ru-RU" sz="1400" dirty="0">
                <a:solidFill>
                  <a:srgbClr val="FF0000"/>
                </a:solidFill>
              </a:rPr>
              <a:t>СП говорят о </a:t>
            </a:r>
            <a:r>
              <a:rPr lang="ru-RU" sz="1400" dirty="0" smtClean="0">
                <a:solidFill>
                  <a:srgbClr val="FF0000"/>
                </a:solidFill>
              </a:rPr>
              <a:t>разном</a:t>
            </a:r>
            <a:r>
              <a:rPr lang="ru-RU" sz="1400" dirty="0" smtClean="0"/>
              <a:t>:</a:t>
            </a:r>
          </a:p>
          <a:p>
            <a:pPr algn="l"/>
            <a:r>
              <a:rPr lang="ru-RU" sz="1200" i="1" dirty="0" smtClean="0"/>
              <a:t>СП </a:t>
            </a:r>
            <a:r>
              <a:rPr lang="ru-RU" sz="1200" i="1" dirty="0"/>
              <a:t>Градостроительство – малоэтажные дома до 4-х этажей, включая мансардный; </a:t>
            </a:r>
            <a:endParaRPr lang="ru-RU" sz="1200" i="1" dirty="0" smtClean="0"/>
          </a:p>
          <a:p>
            <a:pPr algn="l"/>
            <a:r>
              <a:rPr lang="ru-RU" sz="1200" i="1" dirty="0" smtClean="0"/>
              <a:t>В </a:t>
            </a:r>
            <a:r>
              <a:rPr lang="ru-RU" sz="1200" i="1" dirty="0"/>
              <a:t>другом СП говориться, что при подсчете этажей необходимо учитывать и подвал, что приводит к тому, что фактически </a:t>
            </a:r>
            <a:r>
              <a:rPr lang="ru-RU" sz="1200" i="1" dirty="0" err="1"/>
              <a:t>малоэтажка</a:t>
            </a:r>
            <a:r>
              <a:rPr lang="ru-RU" sz="1200" i="1" dirty="0"/>
              <a:t> должна иметь два </a:t>
            </a:r>
            <a:r>
              <a:rPr lang="ru-RU" sz="1200" i="1" dirty="0" smtClean="0"/>
              <a:t>этажа. </a:t>
            </a:r>
            <a:endParaRPr lang="ru-RU" sz="1200" i="1" dirty="0" smtClean="0"/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ru-RU" sz="1400" dirty="0" err="1" smtClean="0">
                <a:solidFill>
                  <a:srgbClr val="FF0000"/>
                </a:solidFill>
              </a:rPr>
              <a:t>Классификтор</a:t>
            </a:r>
            <a:r>
              <a:rPr lang="ru-RU" sz="1400" dirty="0" smtClean="0">
                <a:solidFill>
                  <a:srgbClr val="FF0000"/>
                </a:solidFill>
              </a:rPr>
              <a:t> ВРИ говорит о трех надземных этажах и забывает о трехэтажных многоквартирных домах.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rgbClr val="FF0000"/>
                </a:solidFill>
              </a:rPr>
              <a:t>Отсутствует </a:t>
            </a:r>
            <a:r>
              <a:rPr lang="ru-RU" sz="1400" dirty="0">
                <a:solidFill>
                  <a:srgbClr val="FF0000"/>
                </a:solidFill>
              </a:rPr>
              <a:t>понимание статуса </a:t>
            </a:r>
            <a:r>
              <a:rPr lang="ru-RU" sz="1400" dirty="0" smtClean="0">
                <a:solidFill>
                  <a:srgbClr val="FF0000"/>
                </a:solidFill>
              </a:rPr>
              <a:t>таунхаусов</a:t>
            </a:r>
          </a:p>
          <a:p>
            <a:pPr algn="l"/>
            <a:r>
              <a:rPr lang="ru-RU" sz="1200" i="1" dirty="0" smtClean="0"/>
              <a:t>Как </a:t>
            </a:r>
            <a:r>
              <a:rPr lang="ru-RU" sz="1200" i="1" dirty="0"/>
              <a:t>жилых помещений, их статус не определен Жилищным кодексом, в силу чего возникает множество проблем и противоречий при строительстве и оформлении прав на эти объекты</a:t>
            </a:r>
            <a:r>
              <a:rPr lang="ru-RU" sz="1200" i="1" dirty="0" smtClean="0"/>
              <a:t>.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rgbClr val="FF0000"/>
                </a:solidFill>
              </a:rPr>
              <a:t>Возможность осуществления строительства на с/х землях, а также не предусматривая </a:t>
            </a:r>
            <a:r>
              <a:rPr lang="ru-RU" sz="1400" dirty="0" smtClean="0">
                <a:solidFill>
                  <a:srgbClr val="FF0000"/>
                </a:solidFill>
              </a:rPr>
              <a:t>объекты инфраструктуры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rgbClr val="FF0000"/>
                </a:solidFill>
              </a:rPr>
              <a:t>Правила управления малоэтажными жилыми комплексами отсутствуют</a:t>
            </a:r>
            <a:endParaRPr lang="ru-RU" sz="1400" dirty="0">
              <a:solidFill>
                <a:srgbClr val="FF0000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41180"/>
            <a:ext cx="3995936" cy="1530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60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836712"/>
            <a:ext cx="9144001" cy="369332"/>
          </a:xfrm>
          <a:prstGeom prst="rect">
            <a:avLst/>
          </a:prstGeom>
          <a:solidFill>
            <a:srgbClr val="0066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КОНКУРЕНЦИЯ ОРГАНИЗОВАННОЙ ЗАСТРОЙКИ СО СТИХИЙНОЙ</a:t>
            </a:r>
            <a:endParaRPr lang="ru-RU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sz="1800" dirty="0"/>
              <a:t>ПРОБЛЕМЫ СТРОИТЕЛЬСТВА ДОСТУПНОГО ЖИЛЬЯ </a:t>
            </a:r>
          </a:p>
          <a:p>
            <a:r>
              <a:rPr lang="ru-RU" sz="1800" dirty="0"/>
              <a:t>НА НОВЫХ </a:t>
            </a:r>
            <a:r>
              <a:rPr lang="ru-RU" sz="1800" dirty="0" smtClean="0"/>
              <a:t>ТЕРРИТОРИЯХ</a:t>
            </a:r>
            <a:endParaRPr lang="ru-RU" sz="1800" dirty="0"/>
          </a:p>
        </p:txBody>
      </p:sp>
      <p:sp>
        <p:nvSpPr>
          <p:cNvPr id="5" name="Rectangle 23"/>
          <p:cNvSpPr>
            <a:spLocks/>
          </p:cNvSpPr>
          <p:nvPr/>
        </p:nvSpPr>
        <p:spPr bwMode="auto">
          <a:xfrm>
            <a:off x="5988331" y="3044975"/>
            <a:ext cx="3131840" cy="365538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solidFill>
              <a:srgbClr val="006600"/>
            </a:solidFill>
            <a:miter lim="800000"/>
            <a:headEnd/>
            <a:tailEnd/>
          </a:ln>
        </p:spPr>
        <p:txBody>
          <a:bodyPr anchor="ctr" anchorCtr="0"/>
          <a:lstStyle/>
          <a:p>
            <a:pPr algn="ctr"/>
            <a:r>
              <a:rPr lang="ru-RU" sz="1477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Последствия</a:t>
            </a:r>
            <a:endParaRPr lang="ru-RU" sz="1477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Rectangle 23"/>
          <p:cNvSpPr>
            <a:spLocks/>
          </p:cNvSpPr>
          <p:nvPr/>
        </p:nvSpPr>
        <p:spPr bwMode="auto">
          <a:xfrm>
            <a:off x="6001555" y="1508822"/>
            <a:ext cx="3131840" cy="365538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solidFill>
              <a:srgbClr val="006600"/>
            </a:solidFill>
            <a:miter lim="800000"/>
            <a:headEnd/>
            <a:tailEnd/>
          </a:ln>
        </p:spPr>
        <p:txBody>
          <a:bodyPr anchor="ctr" anchorCtr="0"/>
          <a:lstStyle/>
          <a:p>
            <a:pPr algn="ctr"/>
            <a:r>
              <a:rPr lang="ru-RU" sz="1477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Суть проблемы</a:t>
            </a:r>
            <a:endParaRPr lang="ru-RU" sz="1477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Rectangle 23"/>
          <p:cNvSpPr>
            <a:spLocks/>
          </p:cNvSpPr>
          <p:nvPr/>
        </p:nvSpPr>
        <p:spPr bwMode="auto">
          <a:xfrm>
            <a:off x="6001555" y="4079592"/>
            <a:ext cx="3153050" cy="365538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solidFill>
              <a:srgbClr val="006600"/>
            </a:solidFill>
            <a:miter lim="800000"/>
            <a:headEnd/>
            <a:tailEnd/>
          </a:ln>
        </p:spPr>
        <p:txBody>
          <a:bodyPr anchor="ctr" anchorCtr="0"/>
          <a:lstStyle/>
          <a:p>
            <a:pPr algn="ctr"/>
            <a:r>
              <a:rPr lang="ru-RU" sz="1477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Решения</a:t>
            </a:r>
            <a:endParaRPr lang="ru-RU" sz="1477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Содержимое 2"/>
          <p:cNvSpPr txBox="1">
            <a:spLocks/>
          </p:cNvSpPr>
          <p:nvPr/>
        </p:nvSpPr>
        <p:spPr bwMode="auto">
          <a:xfrm>
            <a:off x="5988331" y="4445130"/>
            <a:ext cx="3153050" cy="241287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accent3">
                <a:lumMod val="60000"/>
                <a:lumOff val="40000"/>
              </a:schemeClr>
            </a:solidFill>
            <a:miter lim="800000"/>
            <a:headEnd/>
            <a:tailEnd/>
          </a:ln>
        </p:spPr>
        <p:txBody>
          <a:bodyPr anchor="ctr" anchorCtr="0"/>
          <a:lstStyle>
            <a:defPPr>
              <a:defRPr lang="ru-RU"/>
            </a:defPPr>
            <a:lvl1pPr algn="ctr">
              <a:defRPr sz="1600" b="1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pPr algn="l"/>
            <a:r>
              <a:rPr lang="ru-RU" sz="1400" dirty="0" smtClean="0"/>
              <a:t>Необходимо:</a:t>
            </a:r>
          </a:p>
          <a:p>
            <a:pPr marL="342900" indent="-342900" algn="l">
              <a:buAutoNum type="arabicPeriod"/>
            </a:pPr>
            <a:r>
              <a:rPr lang="ru-RU" sz="1400" dirty="0" smtClean="0">
                <a:solidFill>
                  <a:srgbClr val="FF0000"/>
                </a:solidFill>
              </a:rPr>
              <a:t>внести </a:t>
            </a:r>
            <a:r>
              <a:rPr lang="ru-RU" sz="1400" dirty="0">
                <a:solidFill>
                  <a:srgbClr val="FF0000"/>
                </a:solidFill>
              </a:rPr>
              <a:t>изменения в законодательство </a:t>
            </a:r>
            <a:r>
              <a:rPr lang="ru-RU" sz="1400" dirty="0"/>
              <a:t>об </a:t>
            </a:r>
            <a:r>
              <a:rPr lang="ru-RU" sz="1400" dirty="0">
                <a:solidFill>
                  <a:srgbClr val="FF0000"/>
                </a:solidFill>
              </a:rPr>
              <a:t>исключении возможности раздела </a:t>
            </a:r>
            <a:r>
              <a:rPr lang="ru-RU" sz="1400" dirty="0" err="1" smtClean="0">
                <a:solidFill>
                  <a:srgbClr val="FF0000"/>
                </a:solidFill>
              </a:rPr>
              <a:t>зем</a:t>
            </a:r>
            <a:r>
              <a:rPr lang="ru-RU" sz="1400" dirty="0" smtClean="0">
                <a:solidFill>
                  <a:srgbClr val="FF0000"/>
                </a:solidFill>
              </a:rPr>
              <a:t>. </a:t>
            </a:r>
            <a:r>
              <a:rPr lang="ru-RU" sz="1400" dirty="0">
                <a:solidFill>
                  <a:srgbClr val="FF0000"/>
                </a:solidFill>
              </a:rPr>
              <a:t>участка </a:t>
            </a:r>
            <a:r>
              <a:rPr lang="ru-RU" sz="1400" dirty="0"/>
              <a:t>для жилищного строительства по решению собственника </a:t>
            </a:r>
            <a:r>
              <a:rPr lang="ru-RU" sz="1400" dirty="0">
                <a:solidFill>
                  <a:srgbClr val="FF0000"/>
                </a:solidFill>
              </a:rPr>
              <a:t>без соблюдения нормативов по развитию социальной и инженерной </a:t>
            </a:r>
            <a:r>
              <a:rPr lang="ru-RU" sz="1400" dirty="0" smtClean="0">
                <a:solidFill>
                  <a:srgbClr val="FF0000"/>
                </a:solidFill>
              </a:rPr>
              <a:t>инфраструктуры</a:t>
            </a:r>
          </a:p>
          <a:p>
            <a:pPr marL="342900" indent="-342900" algn="l">
              <a:buAutoNum type="arabicPeriod"/>
            </a:pPr>
            <a:r>
              <a:rPr lang="ru-RU" sz="1400" dirty="0" smtClean="0">
                <a:solidFill>
                  <a:srgbClr val="FF0000"/>
                </a:solidFill>
              </a:rPr>
              <a:t>Завершить дачную амнистию</a:t>
            </a:r>
          </a:p>
        </p:txBody>
      </p:sp>
      <p:sp>
        <p:nvSpPr>
          <p:cNvPr id="11" name="Содержимое 2"/>
          <p:cNvSpPr txBox="1">
            <a:spLocks/>
          </p:cNvSpPr>
          <p:nvPr/>
        </p:nvSpPr>
        <p:spPr bwMode="auto">
          <a:xfrm>
            <a:off x="6001555" y="1862280"/>
            <a:ext cx="3131840" cy="101632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accent3">
                <a:lumMod val="60000"/>
                <a:lumOff val="40000"/>
              </a:schemeClr>
            </a:solidFill>
            <a:miter lim="800000"/>
            <a:headEnd/>
            <a:tailEnd/>
          </a:ln>
        </p:spPr>
        <p:txBody>
          <a:bodyPr anchor="ctr" anchorCtr="0"/>
          <a:lstStyle>
            <a:defPPr>
              <a:defRPr lang="ru-RU"/>
            </a:defPPr>
            <a:lvl1pPr algn="ctr">
              <a:defRPr sz="1600" b="1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pPr algn="l"/>
            <a:r>
              <a:rPr lang="ru-RU" sz="1400" dirty="0" smtClean="0">
                <a:solidFill>
                  <a:srgbClr val="FF0000"/>
                </a:solidFill>
              </a:rPr>
              <a:t>Созданы </a:t>
            </a:r>
            <a:r>
              <a:rPr lang="ru-RU" sz="1400" dirty="0">
                <a:solidFill>
                  <a:srgbClr val="FF0000"/>
                </a:solidFill>
              </a:rPr>
              <a:t>условия для злоупотреблений и недобросовестной конкуренции</a:t>
            </a:r>
            <a:r>
              <a:rPr lang="ru-RU" sz="1400" dirty="0" smtClean="0"/>
              <a:t>. </a:t>
            </a:r>
            <a:endParaRPr lang="ru-RU" sz="1400" dirty="0" smtClean="0">
              <a:solidFill>
                <a:srgbClr val="FF0000"/>
              </a:solidFill>
            </a:endParaRPr>
          </a:p>
        </p:txBody>
      </p:sp>
      <p:sp>
        <p:nvSpPr>
          <p:cNvPr id="12" name="Содержимое 2"/>
          <p:cNvSpPr txBox="1">
            <a:spLocks/>
          </p:cNvSpPr>
          <p:nvPr/>
        </p:nvSpPr>
        <p:spPr bwMode="auto">
          <a:xfrm>
            <a:off x="5988331" y="3394524"/>
            <a:ext cx="3131840" cy="518288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accent3">
                <a:lumMod val="60000"/>
                <a:lumOff val="40000"/>
              </a:schemeClr>
            </a:solidFill>
            <a:miter lim="800000"/>
            <a:headEnd/>
            <a:tailEnd/>
          </a:ln>
        </p:spPr>
        <p:txBody>
          <a:bodyPr anchor="ctr" anchorCtr="0"/>
          <a:lstStyle>
            <a:defPPr>
              <a:defRPr lang="ru-RU"/>
            </a:defPPr>
            <a:lvl1pPr algn="ctr">
              <a:defRPr sz="1600" b="1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pPr algn="l"/>
            <a:r>
              <a:rPr lang="ru-RU" sz="1400" dirty="0" smtClean="0"/>
              <a:t>Стихийная застройка, дефицит инфраструктуры. </a:t>
            </a:r>
            <a:endParaRPr lang="ru-RU" sz="1400" dirty="0" smtClean="0">
              <a:solidFill>
                <a:srgbClr val="FF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0669" t="6688" r="20114" b="26375"/>
          <a:stretch/>
        </p:blipFill>
        <p:spPr>
          <a:xfrm>
            <a:off x="34508" y="1461640"/>
            <a:ext cx="3490694" cy="221838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/>
          <a:srcRect l="20115" t="7672" r="20115" b="24407"/>
          <a:stretch/>
        </p:blipFill>
        <p:spPr>
          <a:xfrm>
            <a:off x="2445991" y="2295769"/>
            <a:ext cx="3489632" cy="2229487"/>
          </a:xfrm>
          <a:prstGeom prst="rect">
            <a:avLst/>
          </a:prstGeom>
        </p:spPr>
      </p:pic>
      <p:pic>
        <p:nvPicPr>
          <p:cNvPr id="15" name="Рисунок 14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85083"/>
            <a:ext cx="2841436" cy="2334772"/>
          </a:xfrm>
          <a:prstGeom prst="rect">
            <a:avLst/>
          </a:prstGeom>
        </p:spPr>
      </p:pic>
      <p:pic>
        <p:nvPicPr>
          <p:cNvPr id="14" name="Рисунок 13" descr="Коттеджный поселок Кириллинский. Инфраструктура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9752" y="4730314"/>
            <a:ext cx="3281828" cy="232394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6751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2960653"/>
            <a:ext cx="9144000" cy="398585"/>
          </a:xfrm>
        </p:spPr>
        <p:txBody>
          <a:bodyPr>
            <a:noAutofit/>
          </a:bodyPr>
          <a:lstStyle/>
          <a:p>
            <a:pPr algn="ctr"/>
            <a:r>
              <a:rPr lang="ru-RU" sz="2954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Контакты </a:t>
            </a:r>
            <a:r>
              <a:rPr lang="ru-RU" sz="2954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компании</a:t>
            </a:r>
            <a:br>
              <a:rPr lang="ru-RU" sz="2954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954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954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954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Общество с ограниченной ответственностью </a:t>
            </a:r>
            <a:r>
              <a:rPr lang="ru-RU" sz="2954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954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954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«Управляющая Компания Экодолье»</a:t>
            </a:r>
            <a:br>
              <a:rPr lang="ru-RU" sz="2954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954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954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</a:br>
            <a:endParaRPr lang="ru-RU" sz="2954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673A2E-E4F2-4A61-A41F-E96038777568}" type="slidenum">
              <a:rPr lang="ru-RU" sz="1846">
                <a:latin typeface="Arial" pitchFamily="34" charset="0"/>
                <a:cs typeface="Arial" pitchFamily="34" charset="0"/>
              </a:rPr>
              <a:pPr>
                <a:defRPr/>
              </a:pPr>
              <a:t>12</a:t>
            </a:fld>
            <a:endParaRPr lang="ru-RU" sz="1846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-180528" y="3789040"/>
            <a:ext cx="9144000" cy="21375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15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215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215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Тел</a:t>
            </a:r>
            <a:r>
              <a:rPr lang="ru-RU" sz="2215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.: (495) </a:t>
            </a:r>
            <a:r>
              <a:rPr lang="ru-RU" sz="2215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660-17-00</a:t>
            </a:r>
          </a:p>
          <a:p>
            <a:pPr algn="ctr"/>
            <a:r>
              <a:rPr lang="en-US" sz="2215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moscow@ecodolie.ru</a:t>
            </a:r>
            <a:endParaRPr lang="ru-RU" sz="2215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2215" b="1" dirty="0" smtClean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215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WWW.ECODOLIE.RU</a:t>
            </a:r>
            <a:r>
              <a:rPr lang="ru-RU" sz="2215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215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</a:br>
            <a:endParaRPr lang="ru-RU" sz="2215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3" descr="Экодолье лого с деревом рус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05264" y="5514370"/>
            <a:ext cx="2226709" cy="1172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0" y="836712"/>
            <a:ext cx="9144001" cy="369332"/>
          </a:xfrm>
          <a:prstGeom prst="rect">
            <a:avLst/>
          </a:prstGeom>
          <a:solidFill>
            <a:srgbClr val="0066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СПАСИБО ЗА ВНИМАНИЕ</a:t>
            </a:r>
            <a:endParaRPr lang="ru-RU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3070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49"/>
    </mc:Choice>
    <mc:Fallback xmlns="">
      <p:transition spd="slow" advTm="5349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3"/>
          <p:cNvSpPr>
            <a:spLocks/>
          </p:cNvSpPr>
          <p:nvPr/>
        </p:nvSpPr>
        <p:spPr bwMode="auto">
          <a:xfrm>
            <a:off x="5611854" y="6161092"/>
            <a:ext cx="2831509" cy="20770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 anchorCtr="0"/>
          <a:lstStyle/>
          <a:p>
            <a:pPr algn="r"/>
            <a:r>
              <a:rPr lang="ru-RU" sz="738" i="1" dirty="0"/>
              <a:t>  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594663" y="1075252"/>
            <a:ext cx="8175678" cy="44615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77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«Экодолье»  является  Застройщиком  проектов комплексного  освоения территорий под малоэтажное жилищное строительство экономического класса     </a:t>
            </a:r>
          </a:p>
        </p:txBody>
      </p:sp>
      <p:sp>
        <p:nvSpPr>
          <p:cNvPr id="68" name="Rectangle 23"/>
          <p:cNvSpPr>
            <a:spLocks/>
          </p:cNvSpPr>
          <p:nvPr/>
        </p:nvSpPr>
        <p:spPr bwMode="auto">
          <a:xfrm>
            <a:off x="594663" y="1674558"/>
            <a:ext cx="2171983" cy="331189"/>
          </a:xfrm>
          <a:prstGeom prst="rect">
            <a:avLst/>
          </a:prstGeom>
          <a:solidFill>
            <a:srgbClr val="006600"/>
          </a:solidFill>
          <a:ln w="9525">
            <a:solidFill>
              <a:srgbClr val="006600"/>
            </a:solidFill>
            <a:miter lim="800000"/>
            <a:headEnd/>
            <a:tailEnd/>
          </a:ln>
        </p:spPr>
        <p:txBody>
          <a:bodyPr anchor="ctr" anchorCtr="0"/>
          <a:lstStyle/>
          <a:p>
            <a:pPr algn="ctr"/>
            <a:r>
              <a:rPr lang="ru-RU" sz="1477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Акционеры   </a:t>
            </a:r>
          </a:p>
        </p:txBody>
      </p:sp>
      <p:sp>
        <p:nvSpPr>
          <p:cNvPr id="33" name="Rectangle 23"/>
          <p:cNvSpPr>
            <a:spLocks/>
          </p:cNvSpPr>
          <p:nvPr/>
        </p:nvSpPr>
        <p:spPr bwMode="auto">
          <a:xfrm>
            <a:off x="2961962" y="1687143"/>
            <a:ext cx="2927196" cy="325566"/>
          </a:xfrm>
          <a:prstGeom prst="rect">
            <a:avLst/>
          </a:prstGeom>
          <a:solidFill>
            <a:srgbClr val="006600"/>
          </a:solidFill>
          <a:ln w="9525">
            <a:solidFill>
              <a:srgbClr val="006600"/>
            </a:solidFill>
            <a:miter lim="800000"/>
            <a:headEnd/>
            <a:tailEnd/>
          </a:ln>
        </p:spPr>
        <p:txBody>
          <a:bodyPr anchor="ctr" anchorCtr="0"/>
          <a:lstStyle/>
          <a:p>
            <a:pPr algn="ctr"/>
            <a:r>
              <a:rPr lang="ru-RU" sz="1477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Действующие проекты </a:t>
            </a:r>
          </a:p>
        </p:txBody>
      </p:sp>
      <p:sp>
        <p:nvSpPr>
          <p:cNvPr id="38" name="Rectangle 23"/>
          <p:cNvSpPr>
            <a:spLocks/>
          </p:cNvSpPr>
          <p:nvPr/>
        </p:nvSpPr>
        <p:spPr bwMode="auto">
          <a:xfrm>
            <a:off x="6134409" y="1680181"/>
            <a:ext cx="2635934" cy="325566"/>
          </a:xfrm>
          <a:prstGeom prst="rect">
            <a:avLst/>
          </a:prstGeom>
          <a:solidFill>
            <a:srgbClr val="006600"/>
          </a:solidFill>
          <a:ln w="9525">
            <a:solidFill>
              <a:srgbClr val="006600"/>
            </a:solidFill>
            <a:miter lim="800000"/>
            <a:headEnd/>
            <a:tailEnd/>
          </a:ln>
        </p:spPr>
        <p:txBody>
          <a:bodyPr anchor="ctr" anchorCtr="0"/>
          <a:lstStyle/>
          <a:p>
            <a:pPr algn="ctr"/>
            <a:r>
              <a:rPr lang="ru-RU" sz="1477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Объемы строительства  </a:t>
            </a:r>
          </a:p>
        </p:txBody>
      </p:sp>
      <p:sp>
        <p:nvSpPr>
          <p:cNvPr id="62" name="Rectangle 23"/>
          <p:cNvSpPr>
            <a:spLocks/>
          </p:cNvSpPr>
          <p:nvPr/>
        </p:nvSpPr>
        <p:spPr bwMode="auto">
          <a:xfrm>
            <a:off x="6134409" y="5315339"/>
            <a:ext cx="2763579" cy="262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 anchorCtr="0">
            <a:spAutoFit/>
          </a:bodyPr>
          <a:lstStyle/>
          <a:p>
            <a:r>
              <a:rPr lang="ru-RU" sz="1108" dirty="0">
                <a:latin typeface="Calibri" pitchFamily="34" charset="0"/>
                <a:cs typeface="Calibri" pitchFamily="34" charset="0"/>
              </a:rPr>
              <a:t>   </a:t>
            </a:r>
          </a:p>
        </p:txBody>
      </p:sp>
      <p:sp>
        <p:nvSpPr>
          <p:cNvPr id="64" name="Line 5"/>
          <p:cNvSpPr>
            <a:spLocks noChangeShapeType="1"/>
          </p:cNvSpPr>
          <p:nvPr/>
        </p:nvSpPr>
        <p:spPr bwMode="auto">
          <a:xfrm>
            <a:off x="6056907" y="2170499"/>
            <a:ext cx="5406" cy="3287461"/>
          </a:xfrm>
          <a:prstGeom prst="line">
            <a:avLst/>
          </a:prstGeom>
          <a:noFill/>
          <a:ln w="9525">
            <a:solidFill>
              <a:srgbClr val="808080"/>
            </a:solidFill>
            <a:round/>
            <a:headEnd/>
            <a:tailEnd/>
          </a:ln>
        </p:spPr>
        <p:txBody>
          <a:bodyPr/>
          <a:lstStyle/>
          <a:p>
            <a:endParaRPr lang="ru-RU" sz="1662" dirty="0"/>
          </a:p>
        </p:txBody>
      </p:sp>
      <p:sp>
        <p:nvSpPr>
          <p:cNvPr id="71" name="Rectangle 23"/>
          <p:cNvSpPr>
            <a:spLocks/>
          </p:cNvSpPr>
          <p:nvPr/>
        </p:nvSpPr>
        <p:spPr bwMode="auto">
          <a:xfrm>
            <a:off x="718602" y="3322410"/>
            <a:ext cx="1888650" cy="43332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anchor="ctr" anchorCtr="0">
            <a:spAutoFit/>
          </a:bodyPr>
          <a:lstStyle/>
          <a:p>
            <a:r>
              <a:rPr lang="ru-RU" sz="1108" dirty="0">
                <a:latin typeface="Calibri" pitchFamily="34" charset="0"/>
                <a:cs typeface="Calibri" pitchFamily="34" charset="0"/>
              </a:rPr>
              <a:t>Фонд прямых инвестиций</a:t>
            </a:r>
          </a:p>
          <a:p>
            <a:r>
              <a:rPr lang="ru-RU" sz="1108" dirty="0" err="1">
                <a:latin typeface="Calibri" pitchFamily="34" charset="0"/>
                <a:cs typeface="Calibri" pitchFamily="34" charset="0"/>
              </a:rPr>
              <a:t>Baring</a:t>
            </a:r>
            <a:r>
              <a:rPr lang="ru-RU" sz="1108" dirty="0">
                <a:latin typeface="Calibri" pitchFamily="34" charset="0"/>
                <a:cs typeface="Calibri" pitchFamily="34" charset="0"/>
              </a:rPr>
              <a:t>  </a:t>
            </a:r>
            <a:r>
              <a:rPr lang="ru-RU" sz="1108" dirty="0" err="1">
                <a:latin typeface="Calibri" pitchFamily="34" charset="0"/>
                <a:cs typeface="Calibri" pitchFamily="34" charset="0"/>
              </a:rPr>
              <a:t>Vostok</a:t>
            </a:r>
            <a:r>
              <a:rPr lang="ru-RU" sz="1108" dirty="0">
                <a:latin typeface="Calibri" pitchFamily="34" charset="0"/>
                <a:cs typeface="Calibri" pitchFamily="34" charset="0"/>
              </a:rPr>
              <a:t>  </a:t>
            </a:r>
            <a:r>
              <a:rPr lang="en-US" sz="1108" dirty="0">
                <a:latin typeface="Calibri" pitchFamily="34" charset="0"/>
                <a:cs typeface="Calibri" pitchFamily="34" charset="0"/>
              </a:rPr>
              <a:t>PEF IV</a:t>
            </a:r>
            <a:r>
              <a:rPr lang="ru-RU" sz="1108" dirty="0">
                <a:latin typeface="Calibri" pitchFamily="34" charset="0"/>
                <a:cs typeface="Calibri" pitchFamily="34" charset="0"/>
              </a:rPr>
              <a:t> </a:t>
            </a:r>
          </a:p>
        </p:txBody>
      </p:sp>
      <p:sp>
        <p:nvSpPr>
          <p:cNvPr id="77" name="Rectangle 23"/>
          <p:cNvSpPr>
            <a:spLocks/>
          </p:cNvSpPr>
          <p:nvPr/>
        </p:nvSpPr>
        <p:spPr bwMode="auto">
          <a:xfrm>
            <a:off x="718602" y="4508433"/>
            <a:ext cx="1828864" cy="43332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anchor="ctr" anchorCtr="0">
            <a:spAutoFit/>
          </a:bodyPr>
          <a:lstStyle/>
          <a:p>
            <a:r>
              <a:rPr lang="ru-RU" sz="1108" dirty="0">
                <a:latin typeface="Calibri" pitchFamily="34" charset="0"/>
                <a:cs typeface="Calibri" pitchFamily="34" charset="0"/>
              </a:rPr>
              <a:t>Европейский Банк Реконструкции и Развития </a:t>
            </a:r>
          </a:p>
        </p:txBody>
      </p:sp>
      <p:sp>
        <p:nvSpPr>
          <p:cNvPr id="5" name="Объект 4"/>
          <p:cNvSpPr>
            <a:spLocks noGrp="1"/>
          </p:cNvSpPr>
          <p:nvPr>
            <p:ph idx="13"/>
          </p:nvPr>
        </p:nvSpPr>
        <p:spPr>
          <a:xfrm>
            <a:off x="-1" y="486509"/>
            <a:ext cx="9144001" cy="492368"/>
          </a:xfrm>
        </p:spPr>
        <p:txBody>
          <a:bodyPr>
            <a:normAutofit/>
          </a:bodyPr>
          <a:lstStyle/>
          <a:p>
            <a:pPr marL="355600"/>
            <a:r>
              <a:rPr lang="ru-RU" sz="2000" cap="all" dirty="0">
                <a:latin typeface="+mj-lt"/>
                <a:cs typeface="+mn-cs"/>
              </a:rPr>
              <a:t>О компании Экодолье</a:t>
            </a:r>
            <a:endParaRPr lang="ru-RU" sz="2000" cap="all" dirty="0">
              <a:latin typeface="+mj-lt"/>
              <a:cs typeface="+mn-cs"/>
            </a:endParaRPr>
          </a:p>
        </p:txBody>
      </p:sp>
      <p:graphicFrame>
        <p:nvGraphicFramePr>
          <p:cNvPr id="51" name="Диаграмма 50"/>
          <p:cNvGraphicFramePr>
            <a:graphicFrameLocks/>
          </p:cNvGraphicFramePr>
          <p:nvPr>
            <p:extLst/>
          </p:nvPr>
        </p:nvGraphicFramePr>
        <p:xfrm>
          <a:off x="6525124" y="2189932"/>
          <a:ext cx="1918240" cy="17394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7128157" y="3497557"/>
            <a:ext cx="804672" cy="348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31" b="1" dirty="0"/>
              <a:t>Оренбург - 389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7965126" y="3011540"/>
            <a:ext cx="804672" cy="2201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31" b="1" dirty="0"/>
              <a:t>Самара - 222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7606687" y="2344077"/>
            <a:ext cx="915924" cy="348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31" b="1" dirty="0"/>
              <a:t>Екатеринбург - 141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6702260" y="2170499"/>
            <a:ext cx="1084735" cy="348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31" b="1" dirty="0"/>
              <a:t>Московская </a:t>
            </a:r>
          </a:p>
          <a:p>
            <a:pPr algn="ctr"/>
            <a:r>
              <a:rPr lang="ru-RU" sz="831" b="1" dirty="0"/>
              <a:t>область - 103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6295293" y="2730405"/>
            <a:ext cx="1084735" cy="2201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31" b="1" dirty="0"/>
              <a:t>Калуга - 153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6159892" y="3068049"/>
            <a:ext cx="1084735" cy="2201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31" b="1" dirty="0"/>
              <a:t>Обнинск - 44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7088526" y="2952009"/>
            <a:ext cx="804672" cy="234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23" b="1" dirty="0">
                <a:solidFill>
                  <a:schemeClr val="accent6">
                    <a:lumMod val="50000"/>
                  </a:schemeClr>
                </a:solidFill>
              </a:rPr>
              <a:t>1 052 Га</a:t>
            </a:r>
          </a:p>
        </p:txBody>
      </p:sp>
      <p:sp>
        <p:nvSpPr>
          <p:cNvPr id="115" name="Блок-схема: узел 6"/>
          <p:cNvSpPr>
            <a:spLocks noChangeArrowheads="1"/>
          </p:cNvSpPr>
          <p:nvPr/>
        </p:nvSpPr>
        <p:spPr bwMode="auto">
          <a:xfrm>
            <a:off x="4387616" y="4088547"/>
            <a:ext cx="202223" cy="181708"/>
          </a:xfrm>
          <a:prstGeom prst="flowChartConnector">
            <a:avLst/>
          </a:prstGeom>
          <a:solidFill>
            <a:srgbClr val="FF0000"/>
          </a:solidFill>
          <a:ln w="9525" algn="ctr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en-US" sz="1662" kern="0" dirty="0">
              <a:solidFill>
                <a:sysClr val="windowText" lastClr="000000"/>
              </a:solidFill>
              <a:latin typeface="Arial" charset="0"/>
            </a:endParaRPr>
          </a:p>
        </p:txBody>
      </p:sp>
      <p:sp>
        <p:nvSpPr>
          <p:cNvPr id="118" name="Блок-схема: узел 13"/>
          <p:cNvSpPr>
            <a:spLocks noChangeArrowheads="1"/>
          </p:cNvSpPr>
          <p:nvPr/>
        </p:nvSpPr>
        <p:spPr bwMode="auto">
          <a:xfrm>
            <a:off x="3583283" y="3387912"/>
            <a:ext cx="202223" cy="181708"/>
          </a:xfrm>
          <a:prstGeom prst="flowChartConnector">
            <a:avLst/>
          </a:prstGeom>
          <a:solidFill>
            <a:srgbClr val="FF0000"/>
          </a:solidFill>
          <a:ln w="9525" algn="ctr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en-US" sz="1662" kern="0" dirty="0">
              <a:solidFill>
                <a:sysClr val="windowText" lastClr="000000"/>
              </a:solidFill>
              <a:latin typeface="Arial" charset="0"/>
            </a:endParaRPr>
          </a:p>
        </p:txBody>
      </p:sp>
      <p:sp>
        <p:nvSpPr>
          <p:cNvPr id="119" name="Прямоугольник 36"/>
          <p:cNvSpPr>
            <a:spLocks noChangeArrowheads="1"/>
          </p:cNvSpPr>
          <p:nvPr/>
        </p:nvSpPr>
        <p:spPr bwMode="auto">
          <a:xfrm>
            <a:off x="3117981" y="2915072"/>
            <a:ext cx="1714500" cy="211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ru-RU" sz="1292" b="1" dirty="0">
                <a:solidFill>
                  <a:srgbClr val="002060"/>
                </a:solidFill>
                <a:latin typeface="Times New Roman" pitchFamily="18" charset="0"/>
              </a:rPr>
              <a:t>Московская область </a:t>
            </a:r>
            <a:endParaRPr lang="en-US" sz="1292" b="1" dirty="0">
              <a:solidFill>
                <a:srgbClr val="002060"/>
              </a:solidFill>
              <a:latin typeface="Times New Roman" pitchFamily="18" charset="0"/>
            </a:endParaRPr>
          </a:p>
        </p:txBody>
      </p:sp>
      <p:sp>
        <p:nvSpPr>
          <p:cNvPr id="120" name="Прямоугольник 37"/>
          <p:cNvSpPr>
            <a:spLocks noChangeArrowheads="1"/>
          </p:cNvSpPr>
          <p:nvPr/>
        </p:nvSpPr>
        <p:spPr bwMode="auto">
          <a:xfrm>
            <a:off x="4537010" y="3984508"/>
            <a:ext cx="795704" cy="162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ru-RU" sz="1015" b="1" dirty="0">
                <a:solidFill>
                  <a:srgbClr val="002060"/>
                </a:solidFill>
                <a:latin typeface="Times New Roman" pitchFamily="18" charset="0"/>
              </a:rPr>
              <a:t>Оренбург</a:t>
            </a:r>
            <a:endParaRPr lang="en-US" sz="1015" b="1" dirty="0">
              <a:solidFill>
                <a:srgbClr val="002060"/>
              </a:solidFill>
              <a:latin typeface="Times New Roman" pitchFamily="18" charset="0"/>
            </a:endParaRPr>
          </a:p>
        </p:txBody>
      </p:sp>
      <p:sp>
        <p:nvSpPr>
          <p:cNvPr id="123" name="Прямоугольник 40"/>
          <p:cNvSpPr>
            <a:spLocks noChangeArrowheads="1"/>
          </p:cNvSpPr>
          <p:nvPr/>
        </p:nvSpPr>
        <p:spPr bwMode="auto">
          <a:xfrm>
            <a:off x="4682502" y="3272643"/>
            <a:ext cx="108585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/>
            <a:r>
              <a:rPr lang="ru-RU" sz="1015" b="1" dirty="0">
                <a:solidFill>
                  <a:srgbClr val="002060"/>
                </a:solidFill>
                <a:latin typeface="Times New Roman" pitchFamily="18" charset="0"/>
              </a:rPr>
              <a:t>Екатеринбург</a:t>
            </a:r>
            <a:endParaRPr lang="en-US" sz="1015" b="1" dirty="0">
              <a:solidFill>
                <a:srgbClr val="002060"/>
              </a:solidFill>
              <a:latin typeface="Times New Roman" pitchFamily="18" charset="0"/>
            </a:endParaRPr>
          </a:p>
        </p:txBody>
      </p:sp>
      <p:sp>
        <p:nvSpPr>
          <p:cNvPr id="124" name="Прямоугольник 42"/>
          <p:cNvSpPr>
            <a:spLocks noChangeArrowheads="1"/>
          </p:cNvSpPr>
          <p:nvPr/>
        </p:nvSpPr>
        <p:spPr bwMode="auto">
          <a:xfrm>
            <a:off x="3072805" y="3402587"/>
            <a:ext cx="763466" cy="140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r"/>
            <a:r>
              <a:rPr lang="ru-RU" sz="1015" b="1" dirty="0">
                <a:solidFill>
                  <a:srgbClr val="002060"/>
                </a:solidFill>
                <a:latin typeface="Times New Roman" pitchFamily="18" charset="0"/>
              </a:rPr>
              <a:t>Обнинск</a:t>
            </a:r>
            <a:endParaRPr lang="en-US" sz="1015" b="1" dirty="0">
              <a:solidFill>
                <a:srgbClr val="002060"/>
              </a:solidFill>
              <a:latin typeface="Times New Roman" pitchFamily="18" charset="0"/>
            </a:endParaRPr>
          </a:p>
        </p:txBody>
      </p:sp>
      <p:sp>
        <p:nvSpPr>
          <p:cNvPr id="125" name="Прямоугольник 43"/>
          <p:cNvSpPr>
            <a:spLocks noChangeArrowheads="1"/>
          </p:cNvSpPr>
          <p:nvPr/>
        </p:nvSpPr>
        <p:spPr bwMode="auto">
          <a:xfrm>
            <a:off x="3164909" y="3574537"/>
            <a:ext cx="637442" cy="161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r"/>
            <a:r>
              <a:rPr lang="ru-RU" sz="1015" b="1" dirty="0">
                <a:solidFill>
                  <a:srgbClr val="002060"/>
                </a:solidFill>
                <a:latin typeface="Times New Roman" pitchFamily="18" charset="0"/>
              </a:rPr>
              <a:t>Калуга</a:t>
            </a:r>
            <a:endParaRPr lang="en-US" sz="1015" b="1" dirty="0">
              <a:solidFill>
                <a:srgbClr val="002060"/>
              </a:solidFill>
              <a:latin typeface="Times New Roman" pitchFamily="18" charset="0"/>
            </a:endParaRPr>
          </a:p>
        </p:txBody>
      </p:sp>
      <p:sp>
        <p:nvSpPr>
          <p:cNvPr id="126" name="Блок-схема: узел 6"/>
          <p:cNvSpPr>
            <a:spLocks noChangeArrowheads="1"/>
          </p:cNvSpPr>
          <p:nvPr/>
        </p:nvSpPr>
        <p:spPr bwMode="auto">
          <a:xfrm>
            <a:off x="4382937" y="3543264"/>
            <a:ext cx="202223" cy="184960"/>
          </a:xfrm>
          <a:prstGeom prst="flowChartConnector">
            <a:avLst/>
          </a:prstGeom>
          <a:solidFill>
            <a:srgbClr val="FF0000"/>
          </a:solidFill>
          <a:ln w="9525" algn="ctr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en-US" sz="1662" kern="0" dirty="0">
              <a:solidFill>
                <a:sysClr val="windowText" lastClr="000000"/>
              </a:solidFill>
              <a:latin typeface="Arial" charset="0"/>
            </a:endParaRPr>
          </a:p>
        </p:txBody>
      </p:sp>
      <p:sp>
        <p:nvSpPr>
          <p:cNvPr id="127" name="Блок-схема: узел 13"/>
          <p:cNvSpPr>
            <a:spLocks noChangeArrowheads="1"/>
          </p:cNvSpPr>
          <p:nvPr/>
        </p:nvSpPr>
        <p:spPr bwMode="auto">
          <a:xfrm>
            <a:off x="3666177" y="3167135"/>
            <a:ext cx="202223" cy="181708"/>
          </a:xfrm>
          <a:prstGeom prst="flowChartConnector">
            <a:avLst/>
          </a:prstGeom>
          <a:solidFill>
            <a:srgbClr val="FF0000"/>
          </a:solidFill>
          <a:ln w="9525" algn="ctr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en-US" sz="1662" kern="0" dirty="0">
              <a:solidFill>
                <a:sysClr val="windowText" lastClr="000000"/>
              </a:solidFill>
              <a:latin typeface="Arial" charset="0"/>
            </a:endParaRPr>
          </a:p>
        </p:txBody>
      </p:sp>
      <p:sp>
        <p:nvSpPr>
          <p:cNvPr id="128" name="Блок-схема: узел 6"/>
          <p:cNvSpPr>
            <a:spLocks noChangeArrowheads="1"/>
          </p:cNvSpPr>
          <p:nvPr/>
        </p:nvSpPr>
        <p:spPr bwMode="auto">
          <a:xfrm>
            <a:off x="4913042" y="3491564"/>
            <a:ext cx="202223" cy="181708"/>
          </a:xfrm>
          <a:prstGeom prst="flowChartConnector">
            <a:avLst/>
          </a:prstGeom>
          <a:solidFill>
            <a:srgbClr val="FF0000"/>
          </a:solidFill>
          <a:ln w="9525" algn="ctr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en-US" sz="1662" kern="0" dirty="0">
              <a:solidFill>
                <a:sysClr val="windowText" lastClr="000000"/>
              </a:solidFill>
              <a:latin typeface="Arial" charset="0"/>
            </a:endParaRPr>
          </a:p>
        </p:txBody>
      </p:sp>
      <p:sp>
        <p:nvSpPr>
          <p:cNvPr id="134" name="Блок-схема: узел 6"/>
          <p:cNvSpPr>
            <a:spLocks noChangeArrowheads="1"/>
          </p:cNvSpPr>
          <p:nvPr/>
        </p:nvSpPr>
        <p:spPr bwMode="auto">
          <a:xfrm>
            <a:off x="3614593" y="3298085"/>
            <a:ext cx="202223" cy="181708"/>
          </a:xfrm>
          <a:prstGeom prst="flowChartConnector">
            <a:avLst/>
          </a:prstGeom>
          <a:solidFill>
            <a:srgbClr val="FF0000"/>
          </a:solidFill>
          <a:ln w="9525" algn="ctr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en-US" sz="1662" kern="0" dirty="0">
              <a:solidFill>
                <a:sysClr val="windowText" lastClr="000000"/>
              </a:solidFill>
              <a:latin typeface="Arial" charset="0"/>
            </a:endParaRPr>
          </a:p>
        </p:txBody>
      </p:sp>
      <p:sp>
        <p:nvSpPr>
          <p:cNvPr id="137" name="Line 5"/>
          <p:cNvSpPr>
            <a:spLocks noChangeShapeType="1"/>
          </p:cNvSpPr>
          <p:nvPr/>
        </p:nvSpPr>
        <p:spPr bwMode="auto">
          <a:xfrm>
            <a:off x="2856648" y="2162734"/>
            <a:ext cx="10813" cy="3268046"/>
          </a:xfrm>
          <a:prstGeom prst="line">
            <a:avLst/>
          </a:prstGeom>
          <a:noFill/>
          <a:ln w="9525">
            <a:solidFill>
              <a:srgbClr val="808080"/>
            </a:solidFill>
            <a:round/>
            <a:headEnd/>
            <a:tailEnd/>
          </a:ln>
        </p:spPr>
        <p:txBody>
          <a:bodyPr/>
          <a:lstStyle/>
          <a:p>
            <a:endParaRPr lang="ru-RU" sz="1662" dirty="0"/>
          </a:p>
        </p:txBody>
      </p:sp>
      <p:sp>
        <p:nvSpPr>
          <p:cNvPr id="140" name="Прямоугольник 46"/>
          <p:cNvSpPr>
            <a:spLocks noChangeArrowheads="1"/>
          </p:cNvSpPr>
          <p:nvPr/>
        </p:nvSpPr>
        <p:spPr bwMode="auto">
          <a:xfrm>
            <a:off x="4510730" y="3571880"/>
            <a:ext cx="640373" cy="150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ru-RU" sz="1015" b="1" dirty="0">
                <a:solidFill>
                  <a:srgbClr val="002060"/>
                </a:solidFill>
                <a:latin typeface="Times New Roman" pitchFamily="18" charset="0"/>
              </a:rPr>
              <a:t>Самара</a:t>
            </a:r>
            <a:endParaRPr lang="en-US" sz="1015" b="1" dirty="0">
              <a:solidFill>
                <a:srgbClr val="002060"/>
              </a:solidFill>
              <a:latin typeface="Times New Roman" pitchFamily="18" charset="0"/>
            </a:endParaRPr>
          </a:p>
        </p:txBody>
      </p:sp>
      <p:pic>
        <p:nvPicPr>
          <p:cNvPr id="83970" name="Picture 2" descr="http://www.ebrd.com/images/logos/EBRD-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661" y="4037895"/>
            <a:ext cx="2136531" cy="36622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</p:pic>
      <p:pic>
        <p:nvPicPr>
          <p:cNvPr id="83972" name="Picture 4" descr="http://startupafisha.ru/media/investor/bvcp.jpg.238x400_q1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167" y="2256912"/>
            <a:ext cx="1643064" cy="1132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Рисунок 5" descr="Карта.jpg"/>
          <p:cNvPicPr>
            <a:picLocks noChangeAspect="1"/>
          </p:cNvPicPr>
          <p:nvPr/>
        </p:nvPicPr>
        <p:blipFill rotWithShape="1">
          <a:blip r:embed="rId5" cstate="email">
            <a:lum bright="12000" contras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216" r="9031"/>
          <a:stretch/>
        </p:blipFill>
        <p:spPr bwMode="auto">
          <a:xfrm>
            <a:off x="2881393" y="2170500"/>
            <a:ext cx="3012444" cy="2312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" name="Блок-схема: узел 6"/>
          <p:cNvSpPr>
            <a:spLocks noChangeArrowheads="1"/>
          </p:cNvSpPr>
          <p:nvPr/>
        </p:nvSpPr>
        <p:spPr bwMode="auto">
          <a:xfrm>
            <a:off x="4392295" y="3747625"/>
            <a:ext cx="202223" cy="181708"/>
          </a:xfrm>
          <a:prstGeom prst="flowChartConnector">
            <a:avLst/>
          </a:prstGeom>
          <a:solidFill>
            <a:srgbClr val="FF0000"/>
          </a:solidFill>
          <a:ln w="9525" algn="ctr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en-US" sz="1662" kern="0" dirty="0">
              <a:solidFill>
                <a:sysClr val="windowText" lastClr="000000"/>
              </a:solidFill>
              <a:latin typeface="Arial" charset="0"/>
            </a:endParaRPr>
          </a:p>
        </p:txBody>
      </p:sp>
      <p:sp>
        <p:nvSpPr>
          <p:cNvPr id="70" name="Прямоугольник 36"/>
          <p:cNvSpPr>
            <a:spLocks noChangeArrowheads="1"/>
          </p:cNvSpPr>
          <p:nvPr/>
        </p:nvSpPr>
        <p:spPr bwMode="auto">
          <a:xfrm>
            <a:off x="3122660" y="2574150"/>
            <a:ext cx="1714500" cy="211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ru-RU" sz="1292" b="1" dirty="0">
                <a:solidFill>
                  <a:srgbClr val="002060"/>
                </a:solidFill>
                <a:latin typeface="Times New Roman" pitchFamily="18" charset="0"/>
              </a:rPr>
              <a:t>Московская область </a:t>
            </a:r>
            <a:endParaRPr lang="en-US" sz="1292" b="1" dirty="0">
              <a:solidFill>
                <a:srgbClr val="002060"/>
              </a:solidFill>
              <a:latin typeface="Times New Roman" pitchFamily="18" charset="0"/>
            </a:endParaRPr>
          </a:p>
        </p:txBody>
      </p:sp>
      <p:sp>
        <p:nvSpPr>
          <p:cNvPr id="74" name="Прямоугольник 37"/>
          <p:cNvSpPr>
            <a:spLocks noChangeArrowheads="1"/>
          </p:cNvSpPr>
          <p:nvPr/>
        </p:nvSpPr>
        <p:spPr bwMode="auto">
          <a:xfrm>
            <a:off x="4541690" y="3643586"/>
            <a:ext cx="795704" cy="162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ru-RU" sz="1015" b="1" dirty="0">
                <a:solidFill>
                  <a:srgbClr val="002060"/>
                </a:solidFill>
                <a:latin typeface="Times New Roman" pitchFamily="18" charset="0"/>
              </a:rPr>
              <a:t>Оренбург</a:t>
            </a:r>
            <a:endParaRPr lang="en-US" sz="1015" b="1" dirty="0">
              <a:solidFill>
                <a:srgbClr val="002060"/>
              </a:solidFill>
              <a:latin typeface="Times New Roman" pitchFamily="18" charset="0"/>
            </a:endParaRPr>
          </a:p>
        </p:txBody>
      </p:sp>
      <p:sp>
        <p:nvSpPr>
          <p:cNvPr id="75" name="Прямоугольник 40"/>
          <p:cNvSpPr>
            <a:spLocks noChangeArrowheads="1"/>
          </p:cNvSpPr>
          <p:nvPr/>
        </p:nvSpPr>
        <p:spPr bwMode="auto">
          <a:xfrm>
            <a:off x="4687181" y="2931721"/>
            <a:ext cx="108585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/>
            <a:r>
              <a:rPr lang="ru-RU" sz="1015" b="1" dirty="0">
                <a:solidFill>
                  <a:srgbClr val="002060"/>
                </a:solidFill>
                <a:latin typeface="Times New Roman" pitchFamily="18" charset="0"/>
              </a:rPr>
              <a:t>Екатеринбург</a:t>
            </a:r>
            <a:endParaRPr lang="en-US" sz="1015" b="1" dirty="0">
              <a:solidFill>
                <a:srgbClr val="002060"/>
              </a:solidFill>
              <a:latin typeface="Times New Roman" pitchFamily="18" charset="0"/>
            </a:endParaRPr>
          </a:p>
        </p:txBody>
      </p:sp>
      <p:sp>
        <p:nvSpPr>
          <p:cNvPr id="81" name="Прямоугольник 43"/>
          <p:cNvSpPr>
            <a:spLocks noChangeArrowheads="1"/>
          </p:cNvSpPr>
          <p:nvPr/>
        </p:nvSpPr>
        <p:spPr bwMode="auto">
          <a:xfrm>
            <a:off x="3169589" y="3233615"/>
            <a:ext cx="637442" cy="161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r"/>
            <a:r>
              <a:rPr lang="ru-RU" sz="1015" b="1" dirty="0">
                <a:solidFill>
                  <a:srgbClr val="002060"/>
                </a:solidFill>
                <a:latin typeface="Times New Roman" pitchFamily="18" charset="0"/>
              </a:rPr>
              <a:t>Калуга</a:t>
            </a:r>
            <a:endParaRPr lang="en-US" sz="1015" b="1" dirty="0">
              <a:solidFill>
                <a:srgbClr val="002060"/>
              </a:solidFill>
              <a:latin typeface="Times New Roman" pitchFamily="18" charset="0"/>
            </a:endParaRPr>
          </a:p>
        </p:txBody>
      </p:sp>
      <p:sp>
        <p:nvSpPr>
          <p:cNvPr id="83" name="Блок-схема: узел 6"/>
          <p:cNvSpPr>
            <a:spLocks noChangeArrowheads="1"/>
          </p:cNvSpPr>
          <p:nvPr/>
        </p:nvSpPr>
        <p:spPr bwMode="auto">
          <a:xfrm>
            <a:off x="4387616" y="3202342"/>
            <a:ext cx="202223" cy="184960"/>
          </a:xfrm>
          <a:prstGeom prst="flowChartConnector">
            <a:avLst/>
          </a:prstGeom>
          <a:solidFill>
            <a:srgbClr val="FF0000"/>
          </a:solidFill>
          <a:ln w="9525" algn="ctr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en-US" sz="1662" kern="0" dirty="0">
              <a:solidFill>
                <a:sysClr val="windowText" lastClr="000000"/>
              </a:solidFill>
              <a:latin typeface="Arial" charset="0"/>
            </a:endParaRPr>
          </a:p>
        </p:txBody>
      </p:sp>
      <p:sp>
        <p:nvSpPr>
          <p:cNvPr id="84" name="Блок-схема: узел 13"/>
          <p:cNvSpPr>
            <a:spLocks noChangeArrowheads="1"/>
          </p:cNvSpPr>
          <p:nvPr/>
        </p:nvSpPr>
        <p:spPr bwMode="auto">
          <a:xfrm>
            <a:off x="3735159" y="2838871"/>
            <a:ext cx="202223" cy="181708"/>
          </a:xfrm>
          <a:prstGeom prst="flowChartConnector">
            <a:avLst/>
          </a:prstGeom>
          <a:solidFill>
            <a:srgbClr val="FF0000"/>
          </a:solidFill>
          <a:ln w="9525" algn="ctr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en-US" sz="1662" kern="0" dirty="0">
              <a:solidFill>
                <a:sysClr val="windowText" lastClr="000000"/>
              </a:solidFill>
              <a:latin typeface="Arial" charset="0"/>
            </a:endParaRPr>
          </a:p>
        </p:txBody>
      </p:sp>
      <p:sp>
        <p:nvSpPr>
          <p:cNvPr id="85" name="Прямоугольник 46"/>
          <p:cNvSpPr>
            <a:spLocks noChangeArrowheads="1"/>
          </p:cNvSpPr>
          <p:nvPr/>
        </p:nvSpPr>
        <p:spPr bwMode="auto">
          <a:xfrm>
            <a:off x="4515409" y="3230959"/>
            <a:ext cx="640373" cy="150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ru-RU" sz="1015" b="1" dirty="0">
                <a:solidFill>
                  <a:srgbClr val="002060"/>
                </a:solidFill>
                <a:latin typeface="Times New Roman" pitchFamily="18" charset="0"/>
              </a:rPr>
              <a:t>Самара</a:t>
            </a:r>
            <a:endParaRPr lang="en-US" sz="1015" b="1" dirty="0">
              <a:solidFill>
                <a:srgbClr val="002060"/>
              </a:solidFill>
              <a:latin typeface="Times New Roman" pitchFamily="18" charset="0"/>
            </a:endParaRPr>
          </a:p>
        </p:txBody>
      </p:sp>
      <p:sp>
        <p:nvSpPr>
          <p:cNvPr id="86" name="Прямоугольник 37"/>
          <p:cNvSpPr>
            <a:spLocks noChangeArrowheads="1"/>
          </p:cNvSpPr>
          <p:nvPr/>
        </p:nvSpPr>
        <p:spPr bwMode="auto">
          <a:xfrm>
            <a:off x="3135741" y="3068301"/>
            <a:ext cx="795704" cy="162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ru-RU" sz="1015" b="1" dirty="0" err="1">
                <a:solidFill>
                  <a:srgbClr val="002060"/>
                </a:solidFill>
                <a:latin typeface="Times New Roman" pitchFamily="18" charset="0"/>
              </a:rPr>
              <a:t>Обнинскг</a:t>
            </a:r>
            <a:endParaRPr lang="en-US" sz="1015" b="1" dirty="0">
              <a:solidFill>
                <a:srgbClr val="002060"/>
              </a:solidFill>
              <a:latin typeface="Times New Roman" pitchFamily="18" charset="0"/>
            </a:endParaRPr>
          </a:p>
        </p:txBody>
      </p:sp>
      <p:sp>
        <p:nvSpPr>
          <p:cNvPr id="87" name="Блок-схема: узел 13"/>
          <p:cNvSpPr>
            <a:spLocks noChangeArrowheads="1"/>
          </p:cNvSpPr>
          <p:nvPr/>
        </p:nvSpPr>
        <p:spPr bwMode="auto">
          <a:xfrm>
            <a:off x="3600129" y="2932309"/>
            <a:ext cx="202223" cy="181708"/>
          </a:xfrm>
          <a:prstGeom prst="flowChartConnector">
            <a:avLst/>
          </a:prstGeom>
          <a:solidFill>
            <a:srgbClr val="FF0000"/>
          </a:solidFill>
          <a:ln w="9525" algn="ctr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en-US" sz="1662" kern="0" dirty="0">
              <a:solidFill>
                <a:sysClr val="windowText" lastClr="000000"/>
              </a:solidFill>
              <a:latin typeface="Arial" charset="0"/>
            </a:endParaRPr>
          </a:p>
        </p:txBody>
      </p:sp>
      <p:sp>
        <p:nvSpPr>
          <p:cNvPr id="88" name="Блок-схема: узел 13"/>
          <p:cNvSpPr>
            <a:spLocks noChangeArrowheads="1"/>
          </p:cNvSpPr>
          <p:nvPr/>
        </p:nvSpPr>
        <p:spPr bwMode="auto">
          <a:xfrm>
            <a:off x="3666176" y="3025414"/>
            <a:ext cx="202223" cy="181708"/>
          </a:xfrm>
          <a:prstGeom prst="flowChartConnector">
            <a:avLst/>
          </a:prstGeom>
          <a:solidFill>
            <a:srgbClr val="FF0000"/>
          </a:solidFill>
          <a:ln w="9525" algn="ctr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en-US" sz="1662" kern="0" dirty="0">
              <a:solidFill>
                <a:sysClr val="windowText" lastClr="000000"/>
              </a:solidFill>
              <a:latin typeface="Arial" charset="0"/>
            </a:endParaRPr>
          </a:p>
        </p:txBody>
      </p:sp>
      <p:sp>
        <p:nvSpPr>
          <p:cNvPr id="89" name="Блок-схема: узел 13"/>
          <p:cNvSpPr>
            <a:spLocks noChangeArrowheads="1"/>
          </p:cNvSpPr>
          <p:nvPr/>
        </p:nvSpPr>
        <p:spPr bwMode="auto">
          <a:xfrm>
            <a:off x="4825367" y="3029371"/>
            <a:ext cx="202223" cy="181708"/>
          </a:xfrm>
          <a:prstGeom prst="flowChartConnector">
            <a:avLst/>
          </a:prstGeom>
          <a:solidFill>
            <a:srgbClr val="FF0000"/>
          </a:solidFill>
          <a:ln w="9525" algn="ctr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en-US" sz="1662" kern="0" dirty="0">
              <a:solidFill>
                <a:sysClr val="windowText" lastClr="000000"/>
              </a:solidFill>
              <a:latin typeface="Arial" charset="0"/>
            </a:endParaRPr>
          </a:p>
        </p:txBody>
      </p:sp>
      <p:pic>
        <p:nvPicPr>
          <p:cNvPr id="91" name="Picture 2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100" r="7174"/>
          <a:stretch/>
        </p:blipFill>
        <p:spPr bwMode="auto">
          <a:xfrm>
            <a:off x="6159892" y="3720561"/>
            <a:ext cx="2738095" cy="19827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" name="Rectangle 23"/>
          <p:cNvSpPr>
            <a:spLocks/>
          </p:cNvSpPr>
          <p:nvPr/>
        </p:nvSpPr>
        <p:spPr bwMode="auto">
          <a:xfrm>
            <a:off x="3533592" y="4383077"/>
            <a:ext cx="2816353" cy="941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 anchorCtr="0"/>
          <a:lstStyle/>
          <a:p>
            <a:r>
              <a:rPr lang="ru-RU" sz="1108" dirty="0">
                <a:latin typeface="Calibri" pitchFamily="34" charset="0"/>
                <a:cs typeface="Calibri" pitchFamily="34" charset="0"/>
              </a:rPr>
              <a:t>Экодолье – Оренбург  (389 Га) </a:t>
            </a:r>
          </a:p>
          <a:p>
            <a:r>
              <a:rPr lang="ru-RU" sz="1108" dirty="0">
                <a:latin typeface="Calibri" pitchFamily="34" charset="0"/>
                <a:cs typeface="Calibri" pitchFamily="34" charset="0"/>
              </a:rPr>
              <a:t>Экодолье – Обнинск (44 Га)</a:t>
            </a:r>
          </a:p>
          <a:p>
            <a:r>
              <a:rPr lang="ru-RU" sz="1108" dirty="0">
                <a:latin typeface="Calibri" pitchFamily="34" charset="0"/>
                <a:cs typeface="Calibri" pitchFamily="34" charset="0"/>
              </a:rPr>
              <a:t>Экодолье – Самара (222 Га)</a:t>
            </a:r>
          </a:p>
          <a:p>
            <a:r>
              <a:rPr lang="ru-RU" sz="1108" dirty="0">
                <a:latin typeface="Calibri" pitchFamily="34" charset="0"/>
                <a:cs typeface="Calibri" pitchFamily="34" charset="0"/>
              </a:rPr>
              <a:t>Экодолье –  Екатеринбург (141 Га) </a:t>
            </a:r>
          </a:p>
          <a:p>
            <a:r>
              <a:rPr lang="ru-RU" sz="1108" dirty="0">
                <a:latin typeface="Calibri" pitchFamily="34" charset="0"/>
                <a:cs typeface="Calibri" pitchFamily="34" charset="0"/>
              </a:rPr>
              <a:t>Экодолье  - Шолохово (102 Га)  </a:t>
            </a:r>
          </a:p>
          <a:p>
            <a:r>
              <a:rPr lang="ru-RU" sz="1108" dirty="0">
                <a:latin typeface="Calibri" pitchFamily="34" charset="0"/>
                <a:cs typeface="Calibri" pitchFamily="34" charset="0"/>
              </a:rPr>
              <a:t>Экодолье – Калуга (153 Га)</a:t>
            </a:r>
          </a:p>
        </p:txBody>
      </p:sp>
      <p:sp>
        <p:nvSpPr>
          <p:cNvPr id="52" name="Прямоугольник 51"/>
          <p:cNvSpPr/>
          <p:nvPr/>
        </p:nvSpPr>
        <p:spPr>
          <a:xfrm>
            <a:off x="362579" y="5635839"/>
            <a:ext cx="5594931" cy="491423"/>
          </a:xfrm>
          <a:prstGeom prst="rect">
            <a:avLst/>
          </a:prstGeom>
          <a:solidFill>
            <a:srgbClr val="006600"/>
          </a:solidFill>
          <a:ln w="9525">
            <a:solidFill>
              <a:srgbClr val="006600"/>
            </a:solidFill>
            <a:miter lim="800000"/>
            <a:headEnd/>
            <a:tailEnd/>
          </a:ln>
        </p:spPr>
        <p:txBody>
          <a:bodyPr anchor="ctr" anchorCtr="0"/>
          <a:lstStyle/>
          <a:p>
            <a:pPr algn="ctr"/>
            <a:r>
              <a:rPr lang="ru-RU" sz="1477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Требования  по  ЭКОЛОГИЧЕСКОЙ И СОЦИАЛЬНОЙ  ПОЛИТИКЕ  бизнеса компании   </a:t>
            </a:r>
          </a:p>
        </p:txBody>
      </p:sp>
      <p:sp>
        <p:nvSpPr>
          <p:cNvPr id="53" name="Прямоугольник 52"/>
          <p:cNvSpPr/>
          <p:nvPr/>
        </p:nvSpPr>
        <p:spPr>
          <a:xfrm>
            <a:off x="6062027" y="5635838"/>
            <a:ext cx="2920913" cy="491423"/>
          </a:xfrm>
          <a:prstGeom prst="rect">
            <a:avLst/>
          </a:prstGeom>
          <a:solidFill>
            <a:srgbClr val="006600"/>
          </a:solidFill>
          <a:ln w="9525">
            <a:solidFill>
              <a:srgbClr val="006600"/>
            </a:solidFill>
            <a:miter lim="800000"/>
            <a:headEnd/>
            <a:tailEnd/>
          </a:ln>
        </p:spPr>
        <p:txBody>
          <a:bodyPr anchor="ctr" anchorCtr="0"/>
          <a:lstStyle/>
          <a:p>
            <a:pPr algn="ctr"/>
            <a:r>
              <a:rPr lang="ru-RU" sz="1477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Малоэтажное жилье  эконом-класса   </a:t>
            </a:r>
          </a:p>
        </p:txBody>
      </p:sp>
    </p:spTree>
    <p:extLst>
      <p:ext uri="{BB962C8B-B14F-4D97-AF65-F5344CB8AC3E}">
        <p14:creationId xmlns:p14="http://schemas.microsoft.com/office/powerpoint/2010/main" val="4031664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23"/>
          <p:cNvSpPr>
            <a:spLocks/>
          </p:cNvSpPr>
          <p:nvPr/>
        </p:nvSpPr>
        <p:spPr bwMode="auto">
          <a:xfrm>
            <a:off x="648791" y="977913"/>
            <a:ext cx="8095905" cy="36553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solidFill>
              <a:schemeClr val="accent3">
                <a:lumMod val="60000"/>
                <a:lumOff val="40000"/>
              </a:schemeClr>
            </a:solidFill>
            <a:miter lim="800000"/>
            <a:headEnd/>
            <a:tailEnd/>
          </a:ln>
        </p:spPr>
        <p:txBody>
          <a:bodyPr anchor="ctr" anchorCtr="0"/>
          <a:lstStyle/>
          <a:p>
            <a:pPr algn="ctr"/>
            <a:r>
              <a:rPr lang="ru-RU" sz="1477" b="1" dirty="0">
                <a:latin typeface="Calibri" pitchFamily="34" charset="0"/>
                <a:cs typeface="Calibri" pitchFamily="34" charset="0"/>
              </a:rPr>
              <a:t>Примеры предлагаемых форматов  малоэтажного жилья  </a:t>
            </a:r>
          </a:p>
        </p:txBody>
      </p:sp>
      <p:sp>
        <p:nvSpPr>
          <p:cNvPr id="19" name="Rectangle 15"/>
          <p:cNvSpPr>
            <a:spLocks/>
          </p:cNvSpPr>
          <p:nvPr/>
        </p:nvSpPr>
        <p:spPr bwMode="auto">
          <a:xfrm>
            <a:off x="159858" y="432790"/>
            <a:ext cx="9144000" cy="545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55600">
              <a:spcBef>
                <a:spcPct val="20000"/>
              </a:spcBef>
            </a:pPr>
            <a:r>
              <a:rPr lang="ru-RU" sz="2000" b="1" cap="all" dirty="0">
                <a:latin typeface="+mj-lt"/>
              </a:rPr>
              <a:t>ЭКОДОЛЬЕ – форматы продуктов   </a:t>
            </a:r>
          </a:p>
        </p:txBody>
      </p:sp>
      <p:sp>
        <p:nvSpPr>
          <p:cNvPr id="20" name="Rectangle 23"/>
          <p:cNvSpPr>
            <a:spLocks/>
          </p:cNvSpPr>
          <p:nvPr/>
        </p:nvSpPr>
        <p:spPr bwMode="auto">
          <a:xfrm>
            <a:off x="663192" y="1573385"/>
            <a:ext cx="2468008" cy="331189"/>
          </a:xfrm>
          <a:prstGeom prst="rect">
            <a:avLst/>
          </a:prstGeom>
          <a:solidFill>
            <a:srgbClr val="006600"/>
          </a:solidFill>
          <a:ln w="9525">
            <a:solidFill>
              <a:srgbClr val="006600"/>
            </a:solidFill>
            <a:miter lim="800000"/>
            <a:headEnd/>
            <a:tailEnd/>
          </a:ln>
        </p:spPr>
        <p:txBody>
          <a:bodyPr anchor="ctr" anchorCtr="0"/>
          <a:lstStyle/>
          <a:p>
            <a:pPr algn="ctr"/>
            <a:r>
              <a:rPr lang="ru-RU" sz="1477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Индивидуальные дома   </a:t>
            </a:r>
          </a:p>
        </p:txBody>
      </p:sp>
      <p:sp>
        <p:nvSpPr>
          <p:cNvPr id="21" name="Rectangle 23"/>
          <p:cNvSpPr>
            <a:spLocks/>
          </p:cNvSpPr>
          <p:nvPr/>
        </p:nvSpPr>
        <p:spPr bwMode="auto">
          <a:xfrm>
            <a:off x="3289358" y="1580558"/>
            <a:ext cx="2610636" cy="325566"/>
          </a:xfrm>
          <a:prstGeom prst="rect">
            <a:avLst/>
          </a:prstGeom>
          <a:solidFill>
            <a:srgbClr val="006600"/>
          </a:solidFill>
          <a:ln w="9525">
            <a:solidFill>
              <a:srgbClr val="006600"/>
            </a:solidFill>
            <a:miter lim="800000"/>
            <a:headEnd/>
            <a:tailEnd/>
          </a:ln>
        </p:spPr>
        <p:txBody>
          <a:bodyPr anchor="ctr" anchorCtr="0"/>
          <a:lstStyle/>
          <a:p>
            <a:pPr algn="ctr"/>
            <a:r>
              <a:rPr lang="ru-RU" sz="1477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Сблокированные дома </a:t>
            </a:r>
          </a:p>
        </p:txBody>
      </p:sp>
      <p:sp>
        <p:nvSpPr>
          <p:cNvPr id="22" name="Rectangle 23"/>
          <p:cNvSpPr>
            <a:spLocks/>
          </p:cNvSpPr>
          <p:nvPr/>
        </p:nvSpPr>
        <p:spPr bwMode="auto">
          <a:xfrm>
            <a:off x="6058152" y="1587539"/>
            <a:ext cx="2686544" cy="325566"/>
          </a:xfrm>
          <a:prstGeom prst="rect">
            <a:avLst/>
          </a:prstGeom>
          <a:solidFill>
            <a:srgbClr val="006600"/>
          </a:solidFill>
          <a:ln w="9525">
            <a:solidFill>
              <a:srgbClr val="006600"/>
            </a:solidFill>
            <a:miter lim="800000"/>
            <a:headEnd/>
            <a:tailEnd/>
          </a:ln>
        </p:spPr>
        <p:txBody>
          <a:bodyPr anchor="ctr" anchorCtr="0"/>
          <a:lstStyle/>
          <a:p>
            <a:pPr algn="ctr"/>
            <a:r>
              <a:rPr lang="ru-RU" sz="1477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Многоквартирные дома   </a:t>
            </a:r>
          </a:p>
        </p:txBody>
      </p:sp>
      <p:sp>
        <p:nvSpPr>
          <p:cNvPr id="27" name="Rectangle 23"/>
          <p:cNvSpPr>
            <a:spLocks/>
          </p:cNvSpPr>
          <p:nvPr/>
        </p:nvSpPr>
        <p:spPr bwMode="auto">
          <a:xfrm>
            <a:off x="5611854" y="6161092"/>
            <a:ext cx="2831509" cy="20770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 anchorCtr="0"/>
          <a:lstStyle/>
          <a:p>
            <a:pPr algn="r"/>
            <a:r>
              <a:rPr lang="ru-RU" sz="738" i="1" dirty="0"/>
              <a:t>  </a:t>
            </a:r>
          </a:p>
        </p:txBody>
      </p:sp>
      <p:pic>
        <p:nvPicPr>
          <p:cNvPr id="15" name="Picture 6" descr="\\EKOFILE\Working\Маркетинг\ОРЕНБУРГ\Фотографии Оренбург\панорама\СД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819" y="5257143"/>
            <a:ext cx="8025677" cy="1007802"/>
          </a:xfrm>
          <a:prstGeom prst="rect">
            <a:avLst/>
          </a:prstGeom>
          <a:ln>
            <a:noFill/>
          </a:ln>
          <a:effectLst>
            <a:outerShdw blurRad="292100" dist="177800" dir="3840000" sx="97000" sy="97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460504" y="3808226"/>
            <a:ext cx="8203639" cy="1456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ru-RU"/>
            </a:defPPr>
            <a:lvl1pPr marL="285750" lvl="0" indent="-285750"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ru-RU" sz="1477" b="1" dirty="0"/>
              <a:t>Комплексное развитие территорий  РФ</a:t>
            </a:r>
            <a:r>
              <a:rPr lang="ru-RU" sz="1477" dirty="0"/>
              <a:t>:  социальная, инженерная и транспортная инфраструктуры, объекты малого бизнеса </a:t>
            </a:r>
          </a:p>
          <a:p>
            <a:r>
              <a:rPr lang="ru-RU" sz="1477" b="1" dirty="0"/>
              <a:t>Участник  программ </a:t>
            </a:r>
            <a:r>
              <a:rPr lang="ru-RU" sz="1477" dirty="0"/>
              <a:t>«Свой дом»,  ФЦП «Жилище»,  с привлечением ресурсов АИЖК и ВЭБ, а также Государственно-частного партнерства, программам АРИЖК – переезд, военная ипотека.  </a:t>
            </a:r>
          </a:p>
          <a:p>
            <a:r>
              <a:rPr lang="ru-RU" sz="1477" b="1" dirty="0"/>
              <a:t>Проектирование и строительство на основе  примеров мирового опыта </a:t>
            </a:r>
            <a:r>
              <a:rPr lang="ru-RU" sz="1477" dirty="0"/>
              <a:t>и  использования энергоэффективных материалов и технологий в малоэтажном строительстве.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8442" y="2039306"/>
            <a:ext cx="2626253" cy="1637949"/>
          </a:xfrm>
          <a:prstGeom prst="rect">
            <a:avLst/>
          </a:prstGeom>
          <a:ln>
            <a:noFill/>
          </a:ln>
          <a:effectLst>
            <a:outerShdw blurRad="292100" dist="177800" dir="3840000" sx="97000" sy="97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819" y="2026416"/>
            <a:ext cx="2460381" cy="1650839"/>
          </a:xfrm>
          <a:prstGeom prst="rect">
            <a:avLst/>
          </a:prstGeom>
          <a:ln>
            <a:noFill/>
          </a:ln>
          <a:effectLst>
            <a:outerShdw blurRad="292100" dist="177800" dir="3840000" sx="97000" sy="97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27"/>
          <a:stretch/>
        </p:blipFill>
        <p:spPr>
          <a:xfrm>
            <a:off x="3289358" y="2026416"/>
            <a:ext cx="2610636" cy="1650839"/>
          </a:xfrm>
          <a:prstGeom prst="rect">
            <a:avLst/>
          </a:prstGeom>
          <a:ln>
            <a:noFill/>
          </a:ln>
          <a:effectLst>
            <a:outerShdw blurRad="292100" dist="177800" dir="3840000" sx="97000" sy="97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09098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2" y="721067"/>
            <a:ext cx="9143998" cy="646331"/>
          </a:xfrm>
          <a:prstGeom prst="rect">
            <a:avLst/>
          </a:prstGeom>
          <a:solidFill>
            <a:srgbClr val="0066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Определение понятия комплексного освоения территории в законодательстве ОТСУТСВУЕТ</a:t>
            </a:r>
            <a:endParaRPr lang="ru-RU" b="1" dirty="0" smtClean="0">
              <a:solidFill>
                <a:schemeClr val="bg1">
                  <a:lumMod val="9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sz="2000" dirty="0" smtClean="0"/>
              <a:t>Понятие КОТ</a:t>
            </a:r>
            <a:endParaRPr lang="ru-RU" sz="2000" dirty="0"/>
          </a:p>
        </p:txBody>
      </p:sp>
      <p:sp>
        <p:nvSpPr>
          <p:cNvPr id="5" name="Rectangle 23"/>
          <p:cNvSpPr>
            <a:spLocks/>
          </p:cNvSpPr>
          <p:nvPr/>
        </p:nvSpPr>
        <p:spPr bwMode="auto">
          <a:xfrm>
            <a:off x="-2" y="1364717"/>
            <a:ext cx="9144001" cy="371390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solidFill>
              <a:srgbClr val="006600"/>
            </a:solidFill>
            <a:miter lim="800000"/>
            <a:headEnd/>
            <a:tailEnd/>
          </a:ln>
        </p:spPr>
        <p:txBody>
          <a:bodyPr anchor="ctr" anchorCtr="0"/>
          <a:lstStyle/>
          <a:p>
            <a:pPr algn="ctr"/>
            <a:r>
              <a:rPr lang="ru-RU" sz="1477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Суть проблемы</a:t>
            </a:r>
            <a:endParaRPr lang="ru-RU" sz="1477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Rectangle 23"/>
          <p:cNvSpPr>
            <a:spLocks/>
          </p:cNvSpPr>
          <p:nvPr/>
        </p:nvSpPr>
        <p:spPr bwMode="auto">
          <a:xfrm>
            <a:off x="-1" y="4167666"/>
            <a:ext cx="9144001" cy="311941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solidFill>
              <a:srgbClr val="006600"/>
            </a:solidFill>
            <a:miter lim="800000"/>
            <a:headEnd/>
            <a:tailEnd/>
          </a:ln>
        </p:spPr>
        <p:txBody>
          <a:bodyPr anchor="ctr" anchorCtr="0"/>
          <a:lstStyle/>
          <a:p>
            <a:pPr algn="ctr"/>
            <a:r>
              <a:rPr lang="ru-RU" sz="1477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Последствия</a:t>
            </a:r>
            <a:endParaRPr lang="ru-RU" sz="1477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Rectangle 23"/>
          <p:cNvSpPr>
            <a:spLocks/>
          </p:cNvSpPr>
          <p:nvPr/>
        </p:nvSpPr>
        <p:spPr bwMode="auto">
          <a:xfrm>
            <a:off x="0" y="4912296"/>
            <a:ext cx="9144000" cy="452290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solidFill>
              <a:srgbClr val="006600"/>
            </a:solidFill>
            <a:miter lim="800000"/>
            <a:headEnd/>
            <a:tailEnd/>
          </a:ln>
        </p:spPr>
        <p:txBody>
          <a:bodyPr anchor="ctr" anchorCtr="0"/>
          <a:lstStyle/>
          <a:p>
            <a:pPr algn="ctr"/>
            <a:r>
              <a:rPr lang="ru-RU" sz="1477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Предложени</a:t>
            </a:r>
            <a:r>
              <a:rPr lang="ru-RU" sz="1477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я – определить понятие КОТ и установить порядок заключения договора о КОТ при освоении частных земель</a:t>
            </a:r>
            <a:endParaRPr lang="ru-RU" sz="1477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Содержимое 2"/>
          <p:cNvSpPr txBox="1">
            <a:spLocks/>
          </p:cNvSpPr>
          <p:nvPr/>
        </p:nvSpPr>
        <p:spPr bwMode="auto">
          <a:xfrm>
            <a:off x="-1" y="4460005"/>
            <a:ext cx="9144001" cy="452291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accent3">
                <a:lumMod val="60000"/>
                <a:lumOff val="40000"/>
              </a:schemeClr>
            </a:solidFill>
            <a:miter lim="800000"/>
            <a:headEnd/>
            <a:tailEnd/>
          </a:ln>
        </p:spPr>
        <p:txBody>
          <a:bodyPr anchor="ctr" anchorCtr="0"/>
          <a:lstStyle>
            <a:defPPr>
              <a:defRPr lang="ru-RU"/>
            </a:defPPr>
            <a:lvl1pPr algn="ctr">
              <a:defRPr sz="1600" b="1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pPr algn="l"/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Невозможность реализации КОТ на частных землях</a:t>
            </a:r>
            <a:endParaRPr lang="ru-RU" sz="1400" dirty="0" smtClean="0">
              <a:solidFill>
                <a:srgbClr val="FF0000"/>
              </a:solidFill>
            </a:endParaRPr>
          </a:p>
        </p:txBody>
      </p:sp>
      <p:sp>
        <p:nvSpPr>
          <p:cNvPr id="11" name="Содержимое 2"/>
          <p:cNvSpPr txBox="1">
            <a:spLocks/>
          </p:cNvSpPr>
          <p:nvPr/>
        </p:nvSpPr>
        <p:spPr bwMode="auto">
          <a:xfrm>
            <a:off x="0" y="5364586"/>
            <a:ext cx="9144000" cy="1493413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accent3">
                <a:lumMod val="60000"/>
                <a:lumOff val="40000"/>
              </a:schemeClr>
            </a:solidFill>
            <a:miter lim="800000"/>
            <a:headEnd/>
            <a:tailEnd/>
          </a:ln>
        </p:spPr>
        <p:txBody>
          <a:bodyPr anchor="ctr" anchorCtr="0"/>
          <a:lstStyle>
            <a:defPPr>
              <a:defRPr lang="ru-RU"/>
            </a:defPPr>
            <a:lvl1pPr algn="ctr">
              <a:defRPr sz="1600" b="1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pPr algn="l"/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КОТ - деятельность 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органов государственной власти, органов местного самоуправления и юридических лиц, осуществляемая на земельном участке (смежных земельных участках), находящихся в государственной, муниципальной или частной собственности, включающая в себя подготовку документации по планировке территории, выполнение работ по обустройству территории посредством строительства объектов инженерной, социальной и транспортной инфраструктуры, осуществление жилищного и иного строительства в соответствии с видами разрешенного использования</a:t>
            </a:r>
          </a:p>
        </p:txBody>
      </p:sp>
      <p:sp>
        <p:nvSpPr>
          <p:cNvPr id="12" name="Содержимое 2"/>
          <p:cNvSpPr txBox="1">
            <a:spLocks/>
          </p:cNvSpPr>
          <p:nvPr/>
        </p:nvSpPr>
        <p:spPr bwMode="auto">
          <a:xfrm>
            <a:off x="0" y="1758556"/>
            <a:ext cx="9144000" cy="2386662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accent3">
                <a:lumMod val="60000"/>
                <a:lumOff val="40000"/>
              </a:schemeClr>
            </a:solidFill>
            <a:miter lim="800000"/>
            <a:headEnd/>
            <a:tailEnd/>
          </a:ln>
        </p:spPr>
        <p:txBody>
          <a:bodyPr anchor="ctr" anchorCtr="0"/>
          <a:lstStyle>
            <a:defPPr>
              <a:defRPr lang="ru-RU"/>
            </a:defPPr>
            <a:lvl1pPr algn="ctr">
              <a:defRPr sz="1600" b="1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pPr algn="l"/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 введения в действие ФЗ №171: </a:t>
            </a:r>
            <a:endParaRPr lang="ru-RU" sz="14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b="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КОТ </a:t>
            </a:r>
            <a:r>
              <a:rPr lang="ru-RU" sz="1400" b="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урегулирован только в отношении порядка предоставления государственных/муниципальных </a:t>
            </a:r>
            <a:r>
              <a:rPr lang="ru-RU" sz="1400" b="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земельных </a:t>
            </a:r>
            <a:r>
              <a:rPr lang="ru-RU" sz="1400" b="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участков</a:t>
            </a:r>
            <a:r>
              <a:rPr lang="ru-RU" sz="1400" b="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Текущее положение:</a:t>
            </a:r>
            <a:endParaRPr lang="ru-RU" sz="14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b="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Помимо особенностей порядка предоставления установлено, что КОТ предполагает заключение особого вида договора – договора о КОТ</a:t>
            </a:r>
            <a:endParaRPr lang="ru-RU" sz="1400" b="0" dirty="0" smtClean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b="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 этом КОТ включает в себя: разработку </a:t>
            </a:r>
            <a:r>
              <a:rPr lang="ru-RU" sz="1400" b="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документации по планировке территории, </a:t>
            </a:r>
            <a:r>
              <a:rPr lang="ru-RU" sz="1400" b="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образование земельных участков,</a:t>
            </a:r>
            <a:endParaRPr lang="ru-RU" sz="1400" b="0" dirty="0" smtClean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b="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застройку </a:t>
            </a:r>
            <a:r>
              <a:rPr lang="ru-RU" sz="1400" b="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объектами жилого назначения и инфраструктуры</a:t>
            </a:r>
            <a:r>
              <a:rPr lang="ru-RU" sz="1400" b="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отношении участков, находящихся в частной 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собственности, 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правовое регулирование отсутствует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313067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sz="2000" dirty="0"/>
              <a:t>ИНФРАСТРУКТУРНАЯ ПОДГОТОВКА ЗЕМЕЛЬНЫХ </a:t>
            </a:r>
            <a:r>
              <a:rPr lang="ru-RU" sz="2000" dirty="0"/>
              <a:t>УЧАСТКОВ</a:t>
            </a:r>
            <a:endParaRPr lang="ru-RU" sz="2000" dirty="0"/>
          </a:p>
        </p:txBody>
      </p:sp>
      <p:sp>
        <p:nvSpPr>
          <p:cNvPr id="7" name="Содержимое 2"/>
          <p:cNvSpPr txBox="1">
            <a:spLocks/>
          </p:cNvSpPr>
          <p:nvPr/>
        </p:nvSpPr>
        <p:spPr bwMode="auto">
          <a:xfrm>
            <a:off x="-19312" y="724625"/>
            <a:ext cx="9163312" cy="658230"/>
          </a:xfrm>
          <a:prstGeom prst="rect">
            <a:avLst/>
          </a:prstGeom>
          <a:solidFill>
            <a:srgbClr val="006600"/>
          </a:solidFill>
          <a:ln w="9525">
            <a:solidFill>
              <a:srgbClr val="008000"/>
            </a:solidFill>
            <a:miter lim="800000"/>
            <a:headEnd/>
            <a:tailEnd/>
          </a:ln>
        </p:spPr>
        <p:txBody>
          <a:bodyPr anchor="ctr" anchorCtr="0"/>
          <a:lstStyle>
            <a:defPPr>
              <a:defRPr lang="ru-RU"/>
            </a:defPPr>
            <a:lvl1pPr algn="ctr">
              <a:defRPr sz="1600" b="1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pPr algn="l"/>
            <a:r>
              <a:rPr lang="ru-RU" sz="1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Застраиваемые участки не обеспечены инфраструктурой. Необходимые механизмы взаимодействия органов публичной власти и застройщиков не установлены</a:t>
            </a:r>
            <a:endParaRPr lang="en-US" sz="1800" b="0" dirty="0">
              <a:solidFill>
                <a:schemeClr val="bg1"/>
              </a:solidFill>
            </a:endParaRPr>
          </a:p>
        </p:txBody>
      </p:sp>
      <p:sp>
        <p:nvSpPr>
          <p:cNvPr id="8" name="Содержимое 2"/>
          <p:cNvSpPr txBox="1">
            <a:spLocks/>
          </p:cNvSpPr>
          <p:nvPr/>
        </p:nvSpPr>
        <p:spPr bwMode="auto">
          <a:xfrm>
            <a:off x="-19312" y="1805504"/>
            <a:ext cx="4364812" cy="970193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accent3">
                <a:lumMod val="60000"/>
                <a:lumOff val="40000"/>
              </a:schemeClr>
            </a:solidFill>
            <a:miter lim="800000"/>
            <a:headEnd/>
            <a:tailEnd/>
          </a:ln>
        </p:spPr>
        <p:txBody>
          <a:bodyPr anchor="ctr" anchorCtr="0"/>
          <a:lstStyle>
            <a:defPPr>
              <a:defRPr lang="ru-RU"/>
            </a:defPPr>
            <a:lvl1pPr algn="ctr">
              <a:defRPr sz="1600" b="1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pPr algn="l"/>
            <a:r>
              <a:rPr lang="ru-RU" sz="1400" dirty="0">
                <a:solidFill>
                  <a:srgbClr val="FF0000"/>
                </a:solidFill>
              </a:rPr>
              <a:t>Инфраструктурное обеспечение </a:t>
            </a:r>
            <a:r>
              <a:rPr lang="ru-RU" sz="1400" dirty="0"/>
              <a:t>участка </a:t>
            </a:r>
            <a:endParaRPr lang="ru-RU" sz="1400" dirty="0" smtClean="0"/>
          </a:p>
          <a:p>
            <a:pPr algn="l"/>
            <a:r>
              <a:rPr lang="ru-RU" sz="1400" dirty="0" smtClean="0">
                <a:solidFill>
                  <a:srgbClr val="FF0000"/>
                </a:solidFill>
              </a:rPr>
              <a:t>требует существенных  </a:t>
            </a:r>
            <a:r>
              <a:rPr lang="ru-RU" sz="1400" dirty="0" smtClean="0">
                <a:solidFill>
                  <a:srgbClr val="FF0000"/>
                </a:solidFill>
              </a:rPr>
              <a:t>затрат, а соответственно участия в развитии инфраструктуры всех участвующих в процессе лиц (власть, РСО, инвестор)</a:t>
            </a:r>
            <a:endParaRPr lang="ru-RU" sz="1400" dirty="0" smtClean="0">
              <a:solidFill>
                <a:srgbClr val="FF0000"/>
              </a:solidFill>
            </a:endParaRPr>
          </a:p>
        </p:txBody>
      </p:sp>
      <p:sp>
        <p:nvSpPr>
          <p:cNvPr id="10" name="Содержимое 2"/>
          <p:cNvSpPr txBox="1">
            <a:spLocks/>
          </p:cNvSpPr>
          <p:nvPr/>
        </p:nvSpPr>
        <p:spPr bwMode="auto">
          <a:xfrm>
            <a:off x="-19312" y="3151667"/>
            <a:ext cx="4364812" cy="1311285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accent3">
                <a:lumMod val="60000"/>
                <a:lumOff val="40000"/>
              </a:schemeClr>
            </a:solidFill>
            <a:miter lim="800000"/>
            <a:headEnd/>
            <a:tailEnd/>
          </a:ln>
        </p:spPr>
        <p:txBody>
          <a:bodyPr anchor="ctr" anchorCtr="0"/>
          <a:lstStyle>
            <a:defPPr>
              <a:defRPr lang="ru-RU"/>
            </a:defPPr>
            <a:lvl1pPr algn="ctr">
              <a:defRPr sz="1600" b="1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pPr algn="l"/>
            <a:r>
              <a:rPr lang="ru-RU" sz="1400" dirty="0" smtClean="0"/>
              <a:t>Препятствие </a:t>
            </a:r>
            <a:r>
              <a:rPr lang="ru-RU" sz="1400" dirty="0"/>
              <a:t>для развития </a:t>
            </a:r>
            <a:r>
              <a:rPr lang="ru-RU" sz="1400" dirty="0" smtClean="0"/>
              <a:t>проекта.</a:t>
            </a:r>
          </a:p>
          <a:p>
            <a:pPr algn="l"/>
            <a:r>
              <a:rPr lang="ru-RU" sz="1400" dirty="0">
                <a:solidFill>
                  <a:srgbClr val="FF0000"/>
                </a:solidFill>
              </a:rPr>
              <a:t>С</a:t>
            </a:r>
            <a:r>
              <a:rPr lang="ru-RU" sz="1400" dirty="0" smtClean="0">
                <a:solidFill>
                  <a:srgbClr val="FF0000"/>
                </a:solidFill>
              </a:rPr>
              <a:t>ебестоимость </a:t>
            </a:r>
            <a:r>
              <a:rPr lang="ru-RU" sz="1400" dirty="0">
                <a:solidFill>
                  <a:srgbClr val="FF0000"/>
                </a:solidFill>
              </a:rPr>
              <a:t>объектов </a:t>
            </a:r>
            <a:r>
              <a:rPr lang="ru-RU" sz="1400" dirty="0"/>
              <a:t>недвижимости </a:t>
            </a:r>
            <a:r>
              <a:rPr lang="ru-RU" sz="1400" dirty="0" smtClean="0">
                <a:solidFill>
                  <a:srgbClr val="FF0000"/>
                </a:solidFill>
              </a:rPr>
              <a:t>равна</a:t>
            </a:r>
            <a:r>
              <a:rPr lang="ru-RU" sz="1400" dirty="0" smtClean="0"/>
              <a:t> </a:t>
            </a:r>
            <a:r>
              <a:rPr lang="ru-RU" sz="1400" dirty="0"/>
              <a:t>или даже </a:t>
            </a:r>
            <a:r>
              <a:rPr lang="ru-RU" sz="1400" dirty="0" smtClean="0"/>
              <a:t>  </a:t>
            </a:r>
            <a:r>
              <a:rPr lang="ru-RU" sz="1400" dirty="0" smtClean="0">
                <a:solidFill>
                  <a:srgbClr val="FF0000"/>
                </a:solidFill>
              </a:rPr>
              <a:t>превышает</a:t>
            </a:r>
            <a:r>
              <a:rPr lang="ru-RU" sz="1400" dirty="0" smtClean="0"/>
              <a:t> </a:t>
            </a:r>
            <a:r>
              <a:rPr lang="ru-RU" sz="1400" dirty="0">
                <a:solidFill>
                  <a:srgbClr val="FF0000"/>
                </a:solidFill>
              </a:rPr>
              <a:t>рыночную </a:t>
            </a:r>
            <a:r>
              <a:rPr lang="ru-RU" sz="1400" dirty="0" smtClean="0">
                <a:solidFill>
                  <a:srgbClr val="FF0000"/>
                </a:solidFill>
              </a:rPr>
              <a:t>стоимость, если инфраструктурное обеспечение участка закладывать только в себестоимость.</a:t>
            </a:r>
          </a:p>
          <a:p>
            <a:pPr algn="l"/>
            <a:r>
              <a:rPr lang="ru-RU" sz="1400" dirty="0" smtClean="0">
                <a:solidFill>
                  <a:srgbClr val="FF0000"/>
                </a:solidFill>
              </a:rPr>
              <a:t>Неконтролируемый рост цены </a:t>
            </a:r>
            <a:r>
              <a:rPr lang="ru-RU" sz="1400" dirty="0" err="1" smtClean="0">
                <a:solidFill>
                  <a:srgbClr val="FF0000"/>
                </a:solidFill>
              </a:rPr>
              <a:t>кв.м</a:t>
            </a:r>
            <a:r>
              <a:rPr lang="ru-RU" sz="1400" dirty="0" smtClean="0">
                <a:solidFill>
                  <a:srgbClr val="FF0000"/>
                </a:solidFill>
              </a:rPr>
              <a:t>.</a:t>
            </a:r>
            <a:endParaRPr lang="ru-RU" sz="1400" dirty="0">
              <a:solidFill>
                <a:srgbClr val="FF0000"/>
              </a:solidFill>
            </a:endParaRPr>
          </a:p>
        </p:txBody>
      </p:sp>
      <p:sp>
        <p:nvSpPr>
          <p:cNvPr id="11" name="Содержимое 2"/>
          <p:cNvSpPr txBox="1">
            <a:spLocks/>
          </p:cNvSpPr>
          <p:nvPr/>
        </p:nvSpPr>
        <p:spPr bwMode="auto">
          <a:xfrm>
            <a:off x="0" y="4836308"/>
            <a:ext cx="4345500" cy="2021691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accent3">
                <a:lumMod val="60000"/>
                <a:lumOff val="40000"/>
              </a:schemeClr>
            </a:solidFill>
            <a:miter lim="800000"/>
            <a:headEnd/>
            <a:tailEnd/>
          </a:ln>
        </p:spPr>
        <p:txBody>
          <a:bodyPr anchor="ctr" anchorCtr="0"/>
          <a:lstStyle>
            <a:defPPr>
              <a:defRPr lang="ru-RU"/>
            </a:defPPr>
            <a:lvl1pPr algn="ctr">
              <a:defRPr sz="1600" b="1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pPr algn="l"/>
            <a:r>
              <a:rPr lang="ru-RU" sz="1400" dirty="0" smtClean="0"/>
              <a:t>Необходимо </a:t>
            </a:r>
            <a:r>
              <a:rPr lang="ru-RU" sz="1400" dirty="0" smtClean="0"/>
              <a:t>установление механизмов </a:t>
            </a:r>
            <a:r>
              <a:rPr lang="ru-RU" sz="1400" dirty="0" smtClean="0">
                <a:solidFill>
                  <a:srgbClr val="FF0000"/>
                </a:solidFill>
              </a:rPr>
              <a:t>взаимодействия </a:t>
            </a:r>
            <a:r>
              <a:rPr lang="ru-RU" sz="1400" dirty="0">
                <a:solidFill>
                  <a:srgbClr val="FF0000"/>
                </a:solidFill>
              </a:rPr>
              <a:t>застройщика, </a:t>
            </a:r>
            <a:r>
              <a:rPr lang="ru-RU" sz="1400" dirty="0" smtClean="0">
                <a:solidFill>
                  <a:srgbClr val="FF0000"/>
                </a:solidFill>
              </a:rPr>
              <a:t>РСО </a:t>
            </a:r>
            <a:r>
              <a:rPr lang="ru-RU" sz="1400" dirty="0" smtClean="0"/>
              <a:t>и </a:t>
            </a:r>
            <a:r>
              <a:rPr lang="ru-RU" sz="1400" dirty="0" smtClean="0">
                <a:solidFill>
                  <a:srgbClr val="FF0000"/>
                </a:solidFill>
              </a:rPr>
              <a:t>ОГВ/ОМС и распределение обязанностей между ними.</a:t>
            </a:r>
          </a:p>
          <a:p>
            <a:pPr algn="l"/>
            <a:r>
              <a:rPr lang="ru-RU" sz="1400" dirty="0" smtClean="0">
                <a:solidFill>
                  <a:srgbClr val="FF0000"/>
                </a:solidFill>
              </a:rPr>
              <a:t>Гос. и </a:t>
            </a:r>
            <a:r>
              <a:rPr lang="ru-RU" sz="1400" dirty="0" err="1" smtClean="0">
                <a:solidFill>
                  <a:srgbClr val="FF0000"/>
                </a:solidFill>
              </a:rPr>
              <a:t>мун</a:t>
            </a:r>
            <a:r>
              <a:rPr lang="ru-RU" sz="1400" dirty="0" smtClean="0">
                <a:solidFill>
                  <a:srgbClr val="FF0000"/>
                </a:solidFill>
              </a:rPr>
              <a:t>. земли – договор о КОТ.</a:t>
            </a:r>
          </a:p>
          <a:p>
            <a:pPr algn="l"/>
            <a:r>
              <a:rPr lang="ru-RU" sz="1400" dirty="0" smtClean="0">
                <a:solidFill>
                  <a:srgbClr val="FF0000"/>
                </a:solidFill>
              </a:rPr>
              <a:t>Частные земли – необходимо соглашение о ГЧП и договор о КОТ</a:t>
            </a:r>
            <a:endParaRPr lang="ru-RU" sz="1400" dirty="0">
              <a:solidFill>
                <a:srgbClr val="FF0000"/>
              </a:solidFill>
            </a:endParaRPr>
          </a:p>
        </p:txBody>
      </p:sp>
      <p:sp>
        <p:nvSpPr>
          <p:cNvPr id="12" name="Rectangle 23"/>
          <p:cNvSpPr>
            <a:spLocks/>
          </p:cNvSpPr>
          <p:nvPr/>
        </p:nvSpPr>
        <p:spPr bwMode="auto">
          <a:xfrm>
            <a:off x="-19312" y="1429534"/>
            <a:ext cx="4364812" cy="365538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solidFill>
              <a:srgbClr val="006600"/>
            </a:solidFill>
            <a:miter lim="800000"/>
            <a:headEnd/>
            <a:tailEnd/>
          </a:ln>
        </p:spPr>
        <p:txBody>
          <a:bodyPr anchor="ctr" anchorCtr="0"/>
          <a:lstStyle/>
          <a:p>
            <a:pPr algn="ctr"/>
            <a:r>
              <a:rPr lang="ru-RU" sz="1477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Суть проблемы</a:t>
            </a:r>
            <a:endParaRPr lang="ru-RU" sz="1477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Rectangle 23"/>
          <p:cNvSpPr>
            <a:spLocks/>
          </p:cNvSpPr>
          <p:nvPr/>
        </p:nvSpPr>
        <p:spPr bwMode="auto">
          <a:xfrm>
            <a:off x="-9468" y="2786129"/>
            <a:ext cx="4354968" cy="365538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solidFill>
              <a:srgbClr val="006600"/>
            </a:solidFill>
            <a:miter lim="800000"/>
            <a:headEnd/>
            <a:tailEnd/>
          </a:ln>
        </p:spPr>
        <p:txBody>
          <a:bodyPr anchor="ctr" anchorCtr="0"/>
          <a:lstStyle/>
          <a:p>
            <a:pPr algn="ctr"/>
            <a:r>
              <a:rPr lang="ru-RU" sz="1477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Последствия</a:t>
            </a:r>
            <a:endParaRPr lang="ru-RU" sz="1477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Rectangle 23"/>
          <p:cNvSpPr>
            <a:spLocks/>
          </p:cNvSpPr>
          <p:nvPr/>
        </p:nvSpPr>
        <p:spPr bwMode="auto">
          <a:xfrm>
            <a:off x="-1" y="4460338"/>
            <a:ext cx="4426269" cy="365538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solidFill>
              <a:srgbClr val="006600"/>
            </a:solidFill>
            <a:miter lim="800000"/>
            <a:headEnd/>
            <a:tailEnd/>
          </a:ln>
        </p:spPr>
        <p:txBody>
          <a:bodyPr anchor="ctr" anchorCtr="0"/>
          <a:lstStyle/>
          <a:p>
            <a:pPr algn="ctr"/>
            <a:r>
              <a:rPr lang="ru-RU" sz="1477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Решения</a:t>
            </a:r>
            <a:endParaRPr lang="ru-RU" sz="1477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5" name="Picture 2" descr="http://www.primamedia.ru/files/157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5500" y="1629400"/>
            <a:ext cx="3150280" cy="3617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http://img.nnov.org/data/myupload/friends/98/00/9_1272271648_news-5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3658" y="1417012"/>
            <a:ext cx="2127724" cy="1810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http://www.gde-mne.ru/photos/2.123426981E+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3324" y="4065635"/>
            <a:ext cx="2010257" cy="1351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http://yubik.net.ru/_nw/36/86135556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38" b="10490"/>
          <a:stretch/>
        </p:blipFill>
        <p:spPr bwMode="auto">
          <a:xfrm>
            <a:off x="4426269" y="5493518"/>
            <a:ext cx="2260931" cy="1331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8" name="Picture 10" descr="http://www.amic.ru/images/gallery_09-2009/640.altay-poliklinika-0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5477202"/>
            <a:ext cx="1657001" cy="1244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114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sz="2000" dirty="0" smtClean="0"/>
              <a:t>Освоение участка: Договор аренды, арендная плата</a:t>
            </a:r>
            <a:endParaRPr lang="ru-RU" sz="2000" dirty="0"/>
          </a:p>
        </p:txBody>
      </p:sp>
      <p:sp>
        <p:nvSpPr>
          <p:cNvPr id="7" name="Содержимое 2"/>
          <p:cNvSpPr txBox="1">
            <a:spLocks/>
          </p:cNvSpPr>
          <p:nvPr/>
        </p:nvSpPr>
        <p:spPr bwMode="auto">
          <a:xfrm>
            <a:off x="-19312" y="724625"/>
            <a:ext cx="9163312" cy="658230"/>
          </a:xfrm>
          <a:prstGeom prst="rect">
            <a:avLst/>
          </a:prstGeom>
          <a:solidFill>
            <a:srgbClr val="006600"/>
          </a:solidFill>
          <a:ln w="9525">
            <a:solidFill>
              <a:srgbClr val="008000"/>
            </a:solidFill>
            <a:miter lim="800000"/>
            <a:headEnd/>
            <a:tailEnd/>
          </a:ln>
        </p:spPr>
        <p:txBody>
          <a:bodyPr anchor="ctr" anchorCtr="0"/>
          <a:lstStyle>
            <a:defPPr>
              <a:defRPr lang="ru-RU"/>
            </a:defPPr>
            <a:lvl1pPr algn="ctr">
              <a:defRPr sz="1600" b="1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pPr algn="l"/>
            <a:r>
              <a:rPr lang="ru-RU" sz="1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Непрозрачны сроки КОТ, возникает повышенное финансовое бремя</a:t>
            </a:r>
            <a:endParaRPr lang="en-US" sz="1800" b="0" dirty="0">
              <a:solidFill>
                <a:schemeClr val="bg1"/>
              </a:solidFill>
            </a:endParaRPr>
          </a:p>
        </p:txBody>
      </p:sp>
      <p:sp>
        <p:nvSpPr>
          <p:cNvPr id="8" name="Содержимое 2"/>
          <p:cNvSpPr txBox="1">
            <a:spLocks/>
          </p:cNvSpPr>
          <p:nvPr/>
        </p:nvSpPr>
        <p:spPr bwMode="auto">
          <a:xfrm>
            <a:off x="5877" y="1765715"/>
            <a:ext cx="9129310" cy="1865114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accent3">
                <a:lumMod val="60000"/>
                <a:lumOff val="40000"/>
              </a:schemeClr>
            </a:solidFill>
            <a:miter lim="800000"/>
            <a:headEnd/>
            <a:tailEnd/>
          </a:ln>
        </p:spPr>
        <p:txBody>
          <a:bodyPr anchor="ctr" anchorCtr="0"/>
          <a:lstStyle>
            <a:defPPr>
              <a:defRPr lang="ru-RU"/>
            </a:defPPr>
            <a:lvl1pPr algn="ctr">
              <a:defRPr sz="1600" b="1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pPr algn="l"/>
            <a:r>
              <a:rPr lang="ru-RU" sz="1400" dirty="0" smtClean="0">
                <a:solidFill>
                  <a:srgbClr val="FF0000"/>
                </a:solidFill>
              </a:rPr>
              <a:t>- ФЗ №171 предусматривает режим КОТ для земельного участка только на период его подготовки к развитию (договор заключается на 3-5 лет), вводит требование образовать все участки в рамках застройки и переоформить договоры на образованные участки на срок 3-10 лет.</a:t>
            </a:r>
          </a:p>
          <a:p>
            <a:pPr algn="l"/>
            <a:r>
              <a:rPr lang="ru-RU" sz="1400" dirty="0" smtClean="0">
                <a:solidFill>
                  <a:srgbClr val="FF0000"/>
                </a:solidFill>
              </a:rPr>
              <a:t>- Очевидно, что разработчики имели ввиду относительно небольшие участки для КОТ.</a:t>
            </a:r>
          </a:p>
          <a:p>
            <a:pPr algn="l"/>
            <a:r>
              <a:rPr lang="ru-RU" sz="1400" dirty="0" smtClean="0">
                <a:solidFill>
                  <a:srgbClr val="FF0000"/>
                </a:solidFill>
              </a:rPr>
              <a:t>- Отсутствует механизм продления сроков действия договора аренды для участков КОТ</a:t>
            </a:r>
          </a:p>
          <a:p>
            <a:pPr algn="l"/>
            <a:r>
              <a:rPr lang="ru-RU" sz="1400" dirty="0" smtClean="0">
                <a:solidFill>
                  <a:srgbClr val="FF0000"/>
                </a:solidFill>
              </a:rPr>
              <a:t>- Механизм определения арендной платы для образованных участков вызывает вопросы (Арендная плата выше, че по аналогичным участкам).</a:t>
            </a:r>
            <a:endParaRPr lang="ru-RU" sz="1400" dirty="0" smtClean="0">
              <a:solidFill>
                <a:srgbClr val="FF0000"/>
              </a:solidFill>
            </a:endParaRPr>
          </a:p>
        </p:txBody>
      </p:sp>
      <p:sp>
        <p:nvSpPr>
          <p:cNvPr id="10" name="Содержимое 2"/>
          <p:cNvSpPr txBox="1">
            <a:spLocks/>
          </p:cNvSpPr>
          <p:nvPr/>
        </p:nvSpPr>
        <p:spPr bwMode="auto">
          <a:xfrm>
            <a:off x="-1" y="4005042"/>
            <a:ext cx="9131839" cy="848441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accent3">
                <a:lumMod val="60000"/>
                <a:lumOff val="40000"/>
              </a:schemeClr>
            </a:solidFill>
            <a:miter lim="800000"/>
            <a:headEnd/>
            <a:tailEnd/>
          </a:ln>
        </p:spPr>
        <p:txBody>
          <a:bodyPr anchor="ctr" anchorCtr="0"/>
          <a:lstStyle>
            <a:defPPr>
              <a:defRPr lang="ru-RU"/>
            </a:defPPr>
            <a:lvl1pPr algn="ctr">
              <a:defRPr sz="1600" b="1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pPr algn="l"/>
            <a:r>
              <a:rPr lang="ru-RU" sz="1400" dirty="0" smtClean="0"/>
              <a:t>На застройщика возлагается повышенное финансовое бремя по арендной плате и по транзакционным платежам при межевании.</a:t>
            </a:r>
          </a:p>
          <a:p>
            <a:pPr algn="l"/>
            <a:r>
              <a:rPr lang="ru-RU" sz="1400" dirty="0" smtClean="0">
                <a:solidFill>
                  <a:srgbClr val="FF0000"/>
                </a:solidFill>
              </a:rPr>
              <a:t>Проект КОТ по определению более длительный и более рискованный. Существующее регулирование увеличивает риски.</a:t>
            </a:r>
            <a:endParaRPr lang="ru-RU" sz="1400" dirty="0">
              <a:solidFill>
                <a:srgbClr val="FF0000"/>
              </a:solidFill>
            </a:endParaRPr>
          </a:p>
        </p:txBody>
      </p:sp>
      <p:sp>
        <p:nvSpPr>
          <p:cNvPr id="11" name="Содержимое 2"/>
          <p:cNvSpPr txBox="1">
            <a:spLocks/>
          </p:cNvSpPr>
          <p:nvPr/>
        </p:nvSpPr>
        <p:spPr bwMode="auto">
          <a:xfrm>
            <a:off x="0" y="5215552"/>
            <a:ext cx="6677882" cy="1642447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accent3">
                <a:lumMod val="60000"/>
                <a:lumOff val="40000"/>
              </a:schemeClr>
            </a:solidFill>
            <a:miter lim="800000"/>
            <a:headEnd/>
            <a:tailEnd/>
          </a:ln>
        </p:spPr>
        <p:txBody>
          <a:bodyPr anchor="ctr" anchorCtr="0"/>
          <a:lstStyle>
            <a:defPPr>
              <a:defRPr lang="ru-RU"/>
            </a:defPPr>
            <a:lvl1pPr algn="ctr">
              <a:defRPr sz="1600" b="1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pPr marL="285750" indent="-285750" algn="l">
              <a:buFontTx/>
              <a:buChar char="-"/>
            </a:pPr>
            <a:r>
              <a:rPr lang="ru-RU" sz="1400" dirty="0" smtClean="0"/>
              <a:t>Предусмотреть возможность поэтапного образования земельных участков.</a:t>
            </a:r>
          </a:p>
          <a:p>
            <a:pPr marL="285750" indent="-285750" algn="l">
              <a:buFontTx/>
              <a:buChar char="-"/>
            </a:pPr>
            <a:r>
              <a:rPr lang="ru-RU" sz="1400" dirty="0" smtClean="0"/>
              <a:t>Исключить повышенную арендную плату по образованным в рамках КОТ земельным участкам – применять ставки в соответствии с ВРИ.</a:t>
            </a:r>
            <a:endParaRPr lang="ru-RU" sz="1400" dirty="0" smtClean="0"/>
          </a:p>
          <a:p>
            <a:pPr marL="285750" indent="-285750" algn="l">
              <a:buFontTx/>
              <a:buChar char="-"/>
            </a:pPr>
            <a:r>
              <a:rPr lang="ru-RU" sz="1400" dirty="0" smtClean="0"/>
              <a:t>Предусмотреть механизм продления договоров аренды участков для КОТ.</a:t>
            </a:r>
          </a:p>
          <a:p>
            <a:pPr algn="l"/>
            <a:r>
              <a:rPr lang="ru-RU" sz="1400" dirty="0" smtClean="0"/>
              <a:t> </a:t>
            </a:r>
            <a:endParaRPr lang="ru-RU" sz="1400" dirty="0">
              <a:solidFill>
                <a:srgbClr val="FF0000"/>
              </a:solidFill>
            </a:endParaRPr>
          </a:p>
        </p:txBody>
      </p:sp>
      <p:sp>
        <p:nvSpPr>
          <p:cNvPr id="12" name="Rectangle 23"/>
          <p:cNvSpPr>
            <a:spLocks/>
          </p:cNvSpPr>
          <p:nvPr/>
        </p:nvSpPr>
        <p:spPr bwMode="auto">
          <a:xfrm>
            <a:off x="-8676" y="1391516"/>
            <a:ext cx="9163313" cy="365538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solidFill>
              <a:srgbClr val="006600"/>
            </a:solidFill>
            <a:miter lim="800000"/>
            <a:headEnd/>
            <a:tailEnd/>
          </a:ln>
        </p:spPr>
        <p:txBody>
          <a:bodyPr anchor="ctr" anchorCtr="0"/>
          <a:lstStyle/>
          <a:p>
            <a:pPr algn="ctr"/>
            <a:r>
              <a:rPr lang="ru-RU" sz="1477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Суть проблемы</a:t>
            </a:r>
            <a:endParaRPr lang="ru-RU" sz="1477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Rectangle 23"/>
          <p:cNvSpPr>
            <a:spLocks/>
          </p:cNvSpPr>
          <p:nvPr/>
        </p:nvSpPr>
        <p:spPr bwMode="auto">
          <a:xfrm>
            <a:off x="0" y="3644938"/>
            <a:ext cx="9144000" cy="365538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solidFill>
              <a:srgbClr val="006600"/>
            </a:solidFill>
            <a:miter lim="800000"/>
            <a:headEnd/>
            <a:tailEnd/>
          </a:ln>
        </p:spPr>
        <p:txBody>
          <a:bodyPr anchor="ctr" anchorCtr="0"/>
          <a:lstStyle/>
          <a:p>
            <a:pPr algn="ctr"/>
            <a:r>
              <a:rPr lang="ru-RU" sz="1477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Последствия</a:t>
            </a:r>
            <a:endParaRPr lang="ru-RU" sz="1477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Rectangle 23"/>
          <p:cNvSpPr>
            <a:spLocks/>
          </p:cNvSpPr>
          <p:nvPr/>
        </p:nvSpPr>
        <p:spPr bwMode="auto">
          <a:xfrm>
            <a:off x="-19312" y="4850014"/>
            <a:ext cx="6697194" cy="365538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solidFill>
              <a:srgbClr val="006600"/>
            </a:solidFill>
            <a:miter lim="800000"/>
            <a:headEnd/>
            <a:tailEnd/>
          </a:ln>
        </p:spPr>
        <p:txBody>
          <a:bodyPr anchor="ctr" anchorCtr="0"/>
          <a:lstStyle/>
          <a:p>
            <a:pPr algn="ctr"/>
            <a:r>
              <a:rPr lang="ru-RU" sz="1477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Решения</a:t>
            </a:r>
            <a:endParaRPr lang="ru-RU" sz="1477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2040" y="4819466"/>
            <a:ext cx="2453956" cy="2037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552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sz="2000" dirty="0" smtClean="0"/>
              <a:t>Освоение участка: Документация по планировке территории</a:t>
            </a:r>
            <a:endParaRPr lang="ru-RU" sz="2000" dirty="0"/>
          </a:p>
        </p:txBody>
      </p:sp>
      <p:sp>
        <p:nvSpPr>
          <p:cNvPr id="7" name="Содержимое 2"/>
          <p:cNvSpPr txBox="1">
            <a:spLocks/>
          </p:cNvSpPr>
          <p:nvPr/>
        </p:nvSpPr>
        <p:spPr bwMode="auto">
          <a:xfrm>
            <a:off x="-19312" y="724625"/>
            <a:ext cx="9163312" cy="658230"/>
          </a:xfrm>
          <a:prstGeom prst="rect">
            <a:avLst/>
          </a:prstGeom>
          <a:solidFill>
            <a:srgbClr val="006600"/>
          </a:solidFill>
          <a:ln w="9525">
            <a:solidFill>
              <a:srgbClr val="008000"/>
            </a:solidFill>
            <a:miter lim="800000"/>
            <a:headEnd/>
            <a:tailEnd/>
          </a:ln>
        </p:spPr>
        <p:txBody>
          <a:bodyPr anchor="ctr" anchorCtr="0"/>
          <a:lstStyle>
            <a:defPPr>
              <a:defRPr lang="ru-RU"/>
            </a:defPPr>
            <a:lvl1pPr algn="ctr">
              <a:defRPr sz="1600" b="1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pPr algn="l"/>
            <a:r>
              <a:rPr lang="ru-RU" sz="1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Длительность процедуры утверждения, сложность корректировки документов</a:t>
            </a:r>
            <a:endParaRPr lang="en-US" sz="1800" b="0" dirty="0">
              <a:solidFill>
                <a:schemeClr val="bg1"/>
              </a:solidFill>
            </a:endParaRPr>
          </a:p>
        </p:txBody>
      </p:sp>
      <p:sp>
        <p:nvSpPr>
          <p:cNvPr id="8" name="Содержимое 2"/>
          <p:cNvSpPr txBox="1">
            <a:spLocks/>
          </p:cNvSpPr>
          <p:nvPr/>
        </p:nvSpPr>
        <p:spPr bwMode="auto">
          <a:xfrm>
            <a:off x="-19312" y="1805504"/>
            <a:ext cx="6633284" cy="1865114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accent3">
                <a:lumMod val="60000"/>
                <a:lumOff val="40000"/>
              </a:schemeClr>
            </a:solidFill>
            <a:miter lim="800000"/>
            <a:headEnd/>
            <a:tailEnd/>
          </a:ln>
        </p:spPr>
        <p:txBody>
          <a:bodyPr anchor="ctr" anchorCtr="0"/>
          <a:lstStyle>
            <a:defPPr>
              <a:defRPr lang="ru-RU"/>
            </a:defPPr>
            <a:lvl1pPr algn="ctr">
              <a:defRPr sz="1600" b="1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pPr algn="l"/>
            <a:r>
              <a:rPr lang="ru-RU" sz="1400" dirty="0" smtClean="0">
                <a:solidFill>
                  <a:srgbClr val="FF0000"/>
                </a:solidFill>
              </a:rPr>
              <a:t>- Для утверждения ППТ/ПМТ необходимо принятие решения о разработке, утверждение ТЗ, согласование проекта, проведение публичных слушаний, оформление их результатов и принятие решения об утверждении – 6 </a:t>
            </a:r>
            <a:r>
              <a:rPr lang="ru-RU" sz="1400" dirty="0" err="1" smtClean="0">
                <a:solidFill>
                  <a:srgbClr val="FF0000"/>
                </a:solidFill>
              </a:rPr>
              <a:t>мес</a:t>
            </a:r>
            <a:r>
              <a:rPr lang="ru-RU" sz="1400" dirty="0" smtClean="0">
                <a:solidFill>
                  <a:srgbClr val="FF0000"/>
                </a:solidFill>
              </a:rPr>
              <a:t> – 1 год при условии наличия Генплана и ПЗЗ.</a:t>
            </a:r>
          </a:p>
          <a:p>
            <a:pPr algn="l"/>
            <a:r>
              <a:rPr lang="ru-RU" sz="1400" dirty="0" smtClean="0">
                <a:solidFill>
                  <a:srgbClr val="FF0000"/>
                </a:solidFill>
              </a:rPr>
              <a:t>- При освоении больших территорий в окончательном виде </a:t>
            </a:r>
            <a:r>
              <a:rPr lang="ru-RU" sz="1400" dirty="0" err="1" smtClean="0">
                <a:solidFill>
                  <a:srgbClr val="FF0000"/>
                </a:solidFill>
              </a:rPr>
              <a:t>спогнозировать</a:t>
            </a:r>
            <a:r>
              <a:rPr lang="ru-RU" sz="1400" dirty="0" smtClean="0">
                <a:solidFill>
                  <a:srgbClr val="FF0000"/>
                </a:solidFill>
              </a:rPr>
              <a:t> покупательский спрос и продуктовую линейку невозможно. Каждые 2-3 года требуется корректировка.</a:t>
            </a:r>
          </a:p>
          <a:p>
            <a:pPr algn="l"/>
            <a:r>
              <a:rPr lang="ru-RU" sz="1400" dirty="0" smtClean="0">
                <a:solidFill>
                  <a:srgbClr val="FF0000"/>
                </a:solidFill>
              </a:rPr>
              <a:t>- Проектировать ППТ и ПМТ до придомовых участков нецелесообразно – требуется поквартальная и микрорайонная планировка.</a:t>
            </a:r>
            <a:endParaRPr lang="ru-RU" sz="1400" dirty="0" smtClean="0">
              <a:solidFill>
                <a:srgbClr val="FF0000"/>
              </a:solidFill>
            </a:endParaRPr>
          </a:p>
        </p:txBody>
      </p:sp>
      <p:sp>
        <p:nvSpPr>
          <p:cNvPr id="10" name="Содержимое 2"/>
          <p:cNvSpPr txBox="1">
            <a:spLocks/>
          </p:cNvSpPr>
          <p:nvPr/>
        </p:nvSpPr>
        <p:spPr bwMode="auto">
          <a:xfrm>
            <a:off x="2339752" y="4005042"/>
            <a:ext cx="6770246" cy="848441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accent3">
                <a:lumMod val="60000"/>
                <a:lumOff val="40000"/>
              </a:schemeClr>
            </a:solidFill>
            <a:miter lim="800000"/>
            <a:headEnd/>
            <a:tailEnd/>
          </a:ln>
        </p:spPr>
        <p:txBody>
          <a:bodyPr anchor="ctr" anchorCtr="0"/>
          <a:lstStyle>
            <a:defPPr>
              <a:defRPr lang="ru-RU"/>
            </a:defPPr>
            <a:lvl1pPr algn="ctr">
              <a:defRPr sz="1600" b="1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pPr algn="l"/>
            <a:r>
              <a:rPr lang="ru-RU" sz="1400" dirty="0" smtClean="0"/>
              <a:t>Срок начала реализации проекта существенным образом сдвигается.</a:t>
            </a:r>
          </a:p>
          <a:p>
            <a:pPr algn="l"/>
            <a:r>
              <a:rPr lang="ru-RU" sz="1400" dirty="0" smtClean="0">
                <a:solidFill>
                  <a:srgbClr val="FF0000"/>
                </a:solidFill>
              </a:rPr>
              <a:t>Возникают дополнительные издержки на изменение документов</a:t>
            </a:r>
            <a:endParaRPr lang="ru-RU" sz="1400" dirty="0">
              <a:solidFill>
                <a:srgbClr val="FF0000"/>
              </a:solidFill>
            </a:endParaRPr>
          </a:p>
        </p:txBody>
      </p:sp>
      <p:sp>
        <p:nvSpPr>
          <p:cNvPr id="11" name="Содержимое 2"/>
          <p:cNvSpPr txBox="1">
            <a:spLocks/>
          </p:cNvSpPr>
          <p:nvPr/>
        </p:nvSpPr>
        <p:spPr bwMode="auto">
          <a:xfrm>
            <a:off x="0" y="5215552"/>
            <a:ext cx="6613972" cy="1642447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accent3">
                <a:lumMod val="60000"/>
                <a:lumOff val="40000"/>
              </a:schemeClr>
            </a:solidFill>
            <a:miter lim="800000"/>
            <a:headEnd/>
            <a:tailEnd/>
          </a:ln>
        </p:spPr>
        <p:txBody>
          <a:bodyPr anchor="ctr" anchorCtr="0"/>
          <a:lstStyle>
            <a:defPPr>
              <a:defRPr lang="ru-RU"/>
            </a:defPPr>
            <a:lvl1pPr algn="ctr">
              <a:defRPr sz="1600" b="1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pPr marL="285750" indent="-285750" algn="l">
              <a:buFontTx/>
              <a:buChar char="-"/>
            </a:pPr>
            <a:r>
              <a:rPr lang="ru-RU" sz="1400" dirty="0" smtClean="0"/>
              <a:t>Упростить процедуру утверждения ППТ/ПМТ</a:t>
            </a:r>
          </a:p>
          <a:p>
            <a:pPr marL="285750" indent="-285750" algn="l">
              <a:buFontTx/>
              <a:buChar char="-"/>
            </a:pPr>
            <a:r>
              <a:rPr lang="ru-RU" sz="1400" dirty="0" smtClean="0"/>
              <a:t>Упростить изменение ППТ/ПМТ при условии сохранения планировки в целом</a:t>
            </a:r>
          </a:p>
          <a:p>
            <a:pPr algn="l"/>
            <a:r>
              <a:rPr lang="ru-RU" sz="1400" dirty="0" smtClean="0"/>
              <a:t> </a:t>
            </a:r>
            <a:endParaRPr lang="ru-RU" sz="1400" dirty="0">
              <a:solidFill>
                <a:srgbClr val="FF0000"/>
              </a:solidFill>
            </a:endParaRPr>
          </a:p>
        </p:txBody>
      </p:sp>
      <p:sp>
        <p:nvSpPr>
          <p:cNvPr id="12" name="Rectangle 23"/>
          <p:cNvSpPr>
            <a:spLocks/>
          </p:cNvSpPr>
          <p:nvPr/>
        </p:nvSpPr>
        <p:spPr bwMode="auto">
          <a:xfrm>
            <a:off x="-19313" y="1429534"/>
            <a:ext cx="6633285" cy="365538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solidFill>
              <a:srgbClr val="006600"/>
            </a:solidFill>
            <a:miter lim="800000"/>
            <a:headEnd/>
            <a:tailEnd/>
          </a:ln>
        </p:spPr>
        <p:txBody>
          <a:bodyPr anchor="ctr" anchorCtr="0"/>
          <a:lstStyle/>
          <a:p>
            <a:pPr algn="ctr"/>
            <a:r>
              <a:rPr lang="ru-RU" sz="1477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Суть проблемы</a:t>
            </a:r>
            <a:endParaRPr lang="ru-RU" sz="1477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Rectangle 23"/>
          <p:cNvSpPr>
            <a:spLocks/>
          </p:cNvSpPr>
          <p:nvPr/>
        </p:nvSpPr>
        <p:spPr bwMode="auto">
          <a:xfrm>
            <a:off x="2339752" y="3660918"/>
            <a:ext cx="6770247" cy="365538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solidFill>
              <a:srgbClr val="006600"/>
            </a:solidFill>
            <a:miter lim="800000"/>
            <a:headEnd/>
            <a:tailEnd/>
          </a:ln>
        </p:spPr>
        <p:txBody>
          <a:bodyPr anchor="ctr" anchorCtr="0"/>
          <a:lstStyle/>
          <a:p>
            <a:pPr algn="ctr"/>
            <a:r>
              <a:rPr lang="ru-RU" sz="1477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Последствия</a:t>
            </a:r>
            <a:endParaRPr lang="ru-RU" sz="1477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Rectangle 23"/>
          <p:cNvSpPr>
            <a:spLocks/>
          </p:cNvSpPr>
          <p:nvPr/>
        </p:nvSpPr>
        <p:spPr bwMode="auto">
          <a:xfrm>
            <a:off x="2339752" y="4850014"/>
            <a:ext cx="4310768" cy="365538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solidFill>
              <a:srgbClr val="006600"/>
            </a:solidFill>
            <a:miter lim="800000"/>
            <a:headEnd/>
            <a:tailEnd/>
          </a:ln>
        </p:spPr>
        <p:txBody>
          <a:bodyPr anchor="ctr" anchorCtr="0"/>
          <a:lstStyle/>
          <a:p>
            <a:pPr algn="ctr"/>
            <a:r>
              <a:rPr lang="ru-RU" sz="1477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Решения</a:t>
            </a:r>
            <a:endParaRPr lang="ru-RU" sz="1477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8358" y="1429534"/>
            <a:ext cx="2493480" cy="221913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81050"/>
            <a:ext cx="2339752" cy="180046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6217" y="4653136"/>
            <a:ext cx="2615622" cy="2171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937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sz="2000" dirty="0" smtClean="0"/>
              <a:t>Освоение участка: Проектирование и строительство</a:t>
            </a:r>
            <a:endParaRPr lang="ru-RU" sz="2000" dirty="0"/>
          </a:p>
        </p:txBody>
      </p:sp>
      <p:sp>
        <p:nvSpPr>
          <p:cNvPr id="7" name="Содержимое 2"/>
          <p:cNvSpPr txBox="1">
            <a:spLocks/>
          </p:cNvSpPr>
          <p:nvPr/>
        </p:nvSpPr>
        <p:spPr bwMode="auto">
          <a:xfrm>
            <a:off x="-19312" y="724625"/>
            <a:ext cx="9163312" cy="658230"/>
          </a:xfrm>
          <a:prstGeom prst="rect">
            <a:avLst/>
          </a:prstGeom>
          <a:solidFill>
            <a:srgbClr val="006600"/>
          </a:solidFill>
          <a:ln w="9525">
            <a:solidFill>
              <a:srgbClr val="008000"/>
            </a:solidFill>
            <a:miter lim="800000"/>
            <a:headEnd/>
            <a:tailEnd/>
          </a:ln>
        </p:spPr>
        <p:txBody>
          <a:bodyPr anchor="ctr" anchorCtr="0"/>
          <a:lstStyle>
            <a:defPPr>
              <a:defRPr lang="ru-RU"/>
            </a:defPPr>
            <a:lvl1pPr algn="ctr">
              <a:defRPr sz="1600" b="1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pPr algn="l"/>
            <a:r>
              <a:rPr lang="ru-RU" sz="1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Отсутствуют законодательные особенности и разъяснения таковых при проектировании и строительстве КОТ</a:t>
            </a:r>
            <a:endParaRPr lang="en-US" sz="1800" b="0" dirty="0">
              <a:solidFill>
                <a:schemeClr val="bg1"/>
              </a:solidFill>
            </a:endParaRPr>
          </a:p>
        </p:txBody>
      </p:sp>
      <p:sp>
        <p:nvSpPr>
          <p:cNvPr id="8" name="Содержимое 2"/>
          <p:cNvSpPr txBox="1">
            <a:spLocks/>
          </p:cNvSpPr>
          <p:nvPr/>
        </p:nvSpPr>
        <p:spPr bwMode="auto">
          <a:xfrm>
            <a:off x="-19312" y="1805504"/>
            <a:ext cx="6633284" cy="1111853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accent3">
                <a:lumMod val="60000"/>
                <a:lumOff val="40000"/>
              </a:schemeClr>
            </a:solidFill>
            <a:miter lim="800000"/>
            <a:headEnd/>
            <a:tailEnd/>
          </a:ln>
        </p:spPr>
        <p:txBody>
          <a:bodyPr anchor="ctr" anchorCtr="0"/>
          <a:lstStyle>
            <a:defPPr>
              <a:defRPr lang="ru-RU"/>
            </a:defPPr>
            <a:lvl1pPr algn="ctr">
              <a:defRPr sz="1600" b="1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pPr algn="l"/>
            <a:r>
              <a:rPr lang="ru-RU" sz="1400" dirty="0" smtClean="0">
                <a:solidFill>
                  <a:srgbClr val="FF0000"/>
                </a:solidFill>
              </a:rPr>
              <a:t>- </a:t>
            </a:r>
            <a:r>
              <a:rPr lang="ru-RU" sz="1400" dirty="0" smtClean="0">
                <a:solidFill>
                  <a:srgbClr val="FF0000"/>
                </a:solidFill>
              </a:rPr>
              <a:t>При </a:t>
            </a:r>
            <a:r>
              <a:rPr lang="ru-RU" sz="1400" dirty="0">
                <a:solidFill>
                  <a:srgbClr val="FF0000"/>
                </a:solidFill>
              </a:rPr>
              <a:t>КОТ производится массовая застройка, требующая выдачи большого количества </a:t>
            </a:r>
            <a:r>
              <a:rPr lang="ru-RU" sz="1400" dirty="0" smtClean="0">
                <a:solidFill>
                  <a:srgbClr val="FF0000"/>
                </a:solidFill>
              </a:rPr>
              <a:t>документов, в связи с чем часто возникают дополнительные требования и затягиваются сроки, тогда как количество документов можно было бы сократить, объединив них по несколько однородных объектов</a:t>
            </a:r>
            <a:r>
              <a:rPr lang="ru-RU" sz="1400" dirty="0" smtClean="0">
                <a:solidFill>
                  <a:srgbClr val="FF0000"/>
                </a:solidFill>
              </a:rPr>
              <a:t>.</a:t>
            </a:r>
          </a:p>
          <a:p>
            <a:pPr algn="l"/>
            <a:r>
              <a:rPr lang="ru-RU" sz="1400" dirty="0" smtClean="0">
                <a:solidFill>
                  <a:srgbClr val="FF0000"/>
                </a:solidFill>
              </a:rPr>
              <a:t>-</a:t>
            </a:r>
            <a:endParaRPr lang="ru-RU" sz="1400" dirty="0" smtClean="0">
              <a:solidFill>
                <a:srgbClr val="FF0000"/>
              </a:solidFill>
            </a:endParaRPr>
          </a:p>
        </p:txBody>
      </p:sp>
      <p:sp>
        <p:nvSpPr>
          <p:cNvPr id="10" name="Содержимое 2"/>
          <p:cNvSpPr txBox="1">
            <a:spLocks/>
          </p:cNvSpPr>
          <p:nvPr/>
        </p:nvSpPr>
        <p:spPr bwMode="auto">
          <a:xfrm>
            <a:off x="5074" y="3282895"/>
            <a:ext cx="6608898" cy="848441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accent3">
                <a:lumMod val="60000"/>
                <a:lumOff val="40000"/>
              </a:schemeClr>
            </a:solidFill>
            <a:miter lim="800000"/>
            <a:headEnd/>
            <a:tailEnd/>
          </a:ln>
        </p:spPr>
        <p:txBody>
          <a:bodyPr anchor="ctr" anchorCtr="0"/>
          <a:lstStyle>
            <a:defPPr>
              <a:defRPr lang="ru-RU"/>
            </a:defPPr>
            <a:lvl1pPr algn="ctr">
              <a:defRPr sz="1600" b="1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pPr algn="l"/>
            <a:r>
              <a:rPr lang="ru-RU" sz="1400" dirty="0" smtClean="0"/>
              <a:t>Срок реализации проекта существенным образом сдвигается.</a:t>
            </a:r>
          </a:p>
          <a:p>
            <a:pPr algn="l"/>
            <a:r>
              <a:rPr lang="ru-RU" sz="1400" dirty="0" smtClean="0">
                <a:solidFill>
                  <a:srgbClr val="FF0000"/>
                </a:solidFill>
              </a:rPr>
              <a:t>Возникают дополнительные издержки на создание и изменение документов</a:t>
            </a:r>
            <a:endParaRPr lang="ru-RU" sz="1400" dirty="0">
              <a:solidFill>
                <a:srgbClr val="FF0000"/>
              </a:solidFill>
            </a:endParaRPr>
          </a:p>
        </p:txBody>
      </p:sp>
      <p:sp>
        <p:nvSpPr>
          <p:cNvPr id="11" name="Содержимое 2"/>
          <p:cNvSpPr txBox="1">
            <a:spLocks/>
          </p:cNvSpPr>
          <p:nvPr/>
        </p:nvSpPr>
        <p:spPr bwMode="auto">
          <a:xfrm>
            <a:off x="0" y="4511196"/>
            <a:ext cx="6613972" cy="2346803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accent3">
                <a:lumMod val="60000"/>
                <a:lumOff val="40000"/>
              </a:schemeClr>
            </a:solidFill>
            <a:miter lim="800000"/>
            <a:headEnd/>
            <a:tailEnd/>
          </a:ln>
        </p:spPr>
        <p:txBody>
          <a:bodyPr anchor="ctr" anchorCtr="0"/>
          <a:lstStyle>
            <a:defPPr>
              <a:defRPr lang="ru-RU"/>
            </a:defPPr>
            <a:lvl1pPr algn="ctr">
              <a:defRPr sz="1600" b="1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pPr marL="285750" indent="-285750" algn="l">
              <a:buFontTx/>
              <a:buChar char="-"/>
            </a:pPr>
            <a:r>
              <a:rPr lang="ru-RU" sz="1400" dirty="0"/>
              <a:t>Предлагается при КОТ устранить прямую необходимость получать разрешительные документы на каждый объект.</a:t>
            </a:r>
          </a:p>
          <a:p>
            <a:pPr marL="285750" indent="-285750" algn="l">
              <a:buFontTx/>
              <a:buChar char="-"/>
            </a:pPr>
            <a:r>
              <a:rPr lang="ru-RU" sz="1400" dirty="0" smtClean="0"/>
              <a:t>Установить возможность выдачи разрешений на ввод объектов в эксплуатацию в случае выдачи единого разрешения на строительство нескольких объектов.</a:t>
            </a:r>
          </a:p>
          <a:p>
            <a:pPr marL="285750" indent="-285750" algn="l">
              <a:buFontTx/>
              <a:buChar char="-"/>
            </a:pPr>
            <a:r>
              <a:rPr lang="ru-RU" sz="1400" dirty="0" smtClean="0"/>
              <a:t>Решить процедурные вопросы при строительстве.</a:t>
            </a:r>
            <a:endParaRPr lang="ru-RU" sz="1400" dirty="0" smtClean="0"/>
          </a:p>
          <a:p>
            <a:pPr algn="l"/>
            <a:r>
              <a:rPr lang="ru-RU" sz="1400" dirty="0" smtClean="0"/>
              <a:t> </a:t>
            </a:r>
            <a:endParaRPr lang="ru-RU" sz="1400" dirty="0">
              <a:solidFill>
                <a:srgbClr val="FF0000"/>
              </a:solidFill>
            </a:endParaRPr>
          </a:p>
        </p:txBody>
      </p:sp>
      <p:sp>
        <p:nvSpPr>
          <p:cNvPr id="12" name="Rectangle 23"/>
          <p:cNvSpPr>
            <a:spLocks/>
          </p:cNvSpPr>
          <p:nvPr/>
        </p:nvSpPr>
        <p:spPr bwMode="auto">
          <a:xfrm>
            <a:off x="-19313" y="1429534"/>
            <a:ext cx="6633285" cy="365538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solidFill>
              <a:srgbClr val="006600"/>
            </a:solidFill>
            <a:miter lim="800000"/>
            <a:headEnd/>
            <a:tailEnd/>
          </a:ln>
        </p:spPr>
        <p:txBody>
          <a:bodyPr anchor="ctr" anchorCtr="0"/>
          <a:lstStyle/>
          <a:p>
            <a:pPr algn="ctr"/>
            <a:r>
              <a:rPr lang="ru-RU" sz="1477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Суть проблемы</a:t>
            </a:r>
            <a:endParaRPr lang="ru-RU" sz="1477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Rectangle 23"/>
          <p:cNvSpPr>
            <a:spLocks/>
          </p:cNvSpPr>
          <p:nvPr/>
        </p:nvSpPr>
        <p:spPr bwMode="auto">
          <a:xfrm>
            <a:off x="-19313" y="2928309"/>
            <a:ext cx="6770247" cy="365538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solidFill>
              <a:srgbClr val="006600"/>
            </a:solidFill>
            <a:miter lim="800000"/>
            <a:headEnd/>
            <a:tailEnd/>
          </a:ln>
        </p:spPr>
        <p:txBody>
          <a:bodyPr anchor="ctr" anchorCtr="0"/>
          <a:lstStyle/>
          <a:p>
            <a:pPr algn="ctr"/>
            <a:r>
              <a:rPr lang="ru-RU" sz="1477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Последствия</a:t>
            </a:r>
            <a:endParaRPr lang="ru-RU" sz="1477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Rectangle 23"/>
          <p:cNvSpPr>
            <a:spLocks/>
          </p:cNvSpPr>
          <p:nvPr/>
        </p:nvSpPr>
        <p:spPr bwMode="auto">
          <a:xfrm>
            <a:off x="-12162" y="4145658"/>
            <a:ext cx="6650520" cy="365538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solidFill>
              <a:srgbClr val="006600"/>
            </a:solidFill>
            <a:miter lim="800000"/>
            <a:headEnd/>
            <a:tailEnd/>
          </a:ln>
        </p:spPr>
        <p:txBody>
          <a:bodyPr anchor="ctr" anchorCtr="0"/>
          <a:lstStyle/>
          <a:p>
            <a:pPr algn="ctr"/>
            <a:r>
              <a:rPr lang="ru-RU" sz="1477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Решения</a:t>
            </a:r>
            <a:endParaRPr lang="ru-RU" sz="1477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8358" y="1429534"/>
            <a:ext cx="2493480" cy="221913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6217" y="4653136"/>
            <a:ext cx="2615622" cy="2171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843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836712"/>
            <a:ext cx="9144001" cy="369332"/>
          </a:xfrm>
          <a:prstGeom prst="rect">
            <a:avLst/>
          </a:prstGeom>
          <a:solidFill>
            <a:srgbClr val="0066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влекут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дополнительные затраты застройщиков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sz="2000" dirty="0"/>
              <a:t>ПРОБЕЛЫ В НАЛОГОВОМ </a:t>
            </a:r>
            <a:r>
              <a:rPr lang="ru-RU" sz="2000" dirty="0"/>
              <a:t>ЗАКОНОДАТЕЛЬСТВЕ</a:t>
            </a:r>
            <a:endParaRPr lang="ru-RU" sz="20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-828600" y="1584176"/>
            <a:ext cx="4211960" cy="61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71550" indent="-28575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16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Повышенное обложение земельным налогом.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843808" y="1558664"/>
            <a:ext cx="6480720" cy="61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57250" indent="-17145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1600" b="1" dirty="0" smtClean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Налоговые </a:t>
            </a:r>
            <a:r>
              <a:rPr lang="ru-RU" sz="16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препятствия к передаче построенной инфраструктуры в публичную </a:t>
            </a:r>
            <a:r>
              <a:rPr lang="ru-RU" sz="1600" b="1" dirty="0" smtClean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собственность</a:t>
            </a:r>
            <a:endParaRPr lang="ru-RU" sz="1600" b="1" dirty="0">
              <a:solidFill>
                <a:srgbClr val="FF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23"/>
          <p:cNvSpPr>
            <a:spLocks/>
          </p:cNvSpPr>
          <p:nvPr/>
        </p:nvSpPr>
        <p:spPr bwMode="auto">
          <a:xfrm>
            <a:off x="0" y="2177936"/>
            <a:ext cx="3419872" cy="315656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solidFill>
              <a:srgbClr val="006600"/>
            </a:solidFill>
            <a:miter lim="800000"/>
            <a:headEnd/>
            <a:tailEnd/>
          </a:ln>
        </p:spPr>
        <p:txBody>
          <a:bodyPr anchor="ctr" anchorCtr="0"/>
          <a:lstStyle/>
          <a:p>
            <a:pPr algn="ctr"/>
            <a:r>
              <a:rPr lang="ru-RU" sz="1477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Суть проблемы</a:t>
            </a:r>
            <a:endParaRPr lang="ru-RU" sz="1477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Содержимое 2"/>
          <p:cNvSpPr txBox="1">
            <a:spLocks/>
          </p:cNvSpPr>
          <p:nvPr/>
        </p:nvSpPr>
        <p:spPr bwMode="auto">
          <a:xfrm>
            <a:off x="0" y="2463102"/>
            <a:ext cx="3419872" cy="1042122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accent3">
                <a:lumMod val="60000"/>
                <a:lumOff val="40000"/>
              </a:schemeClr>
            </a:solidFill>
            <a:miter lim="800000"/>
            <a:headEnd/>
            <a:tailEnd/>
          </a:ln>
        </p:spPr>
        <p:txBody>
          <a:bodyPr anchor="ctr" anchorCtr="0"/>
          <a:lstStyle>
            <a:defPPr>
              <a:defRPr lang="ru-RU"/>
            </a:defPPr>
            <a:lvl1pPr algn="ctr">
              <a:defRPr sz="1600" b="1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pPr algn="l"/>
            <a:r>
              <a:rPr lang="ru-RU" sz="1400" dirty="0" smtClean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Собственники </a:t>
            </a:r>
            <a:r>
              <a:rPr lang="ru-RU" sz="1400" dirty="0" err="1" smtClean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зем</a:t>
            </a:r>
            <a:r>
              <a:rPr lang="ru-RU" sz="1400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 участков</a:t>
            </a:r>
            <a:r>
              <a:rPr lang="ru-RU" sz="1400" dirty="0">
                <a:ea typeface="Calibri" panose="020F0502020204030204" pitchFamily="34" charset="0"/>
                <a:cs typeface="Times New Roman" panose="02020603050405020304" pitchFamily="18" charset="0"/>
              </a:rPr>
              <a:t>, предназначенных для жилищного </a:t>
            </a:r>
            <a:r>
              <a:rPr lang="ru-RU" sz="1400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стр-ва</a:t>
            </a:r>
            <a:r>
              <a:rPr lang="ru-RU" sz="1400" dirty="0"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endParaRPr lang="ru-RU" sz="1400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/>
            <a:r>
              <a:rPr lang="ru-RU" sz="1400" dirty="0" smtClean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платят </a:t>
            </a:r>
            <a:r>
              <a:rPr lang="ru-RU" sz="1400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двойной земельный налог</a:t>
            </a:r>
            <a:r>
              <a:rPr lang="ru-RU" sz="1400" dirty="0"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endParaRPr lang="ru-RU" sz="1400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/>
            <a:r>
              <a:rPr lang="ru-RU" sz="1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а </a:t>
            </a:r>
            <a:r>
              <a:rPr lang="ru-RU" sz="1400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по истечении 3-х лет четырехкратный</a:t>
            </a:r>
            <a:r>
              <a:rPr lang="ru-RU" sz="1400" dirty="0" smtClean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400" dirty="0">
              <a:solidFill>
                <a:srgbClr val="FF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Содержимое 2"/>
          <p:cNvSpPr txBox="1">
            <a:spLocks/>
          </p:cNvSpPr>
          <p:nvPr/>
        </p:nvSpPr>
        <p:spPr bwMode="auto">
          <a:xfrm>
            <a:off x="3563888" y="2423041"/>
            <a:ext cx="5580112" cy="109913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accent3">
                <a:lumMod val="60000"/>
                <a:lumOff val="40000"/>
              </a:schemeClr>
            </a:solidFill>
            <a:miter lim="800000"/>
            <a:headEnd/>
            <a:tailEnd/>
          </a:ln>
        </p:spPr>
        <p:txBody>
          <a:bodyPr anchor="ctr" anchorCtr="0"/>
          <a:lstStyle>
            <a:defPPr>
              <a:defRPr lang="ru-RU"/>
            </a:defPPr>
            <a:lvl1pPr algn="ctr">
              <a:defRPr sz="1600" b="1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pPr algn="l"/>
            <a:r>
              <a:rPr lang="ru-RU" sz="1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Застройщик </a:t>
            </a:r>
            <a:r>
              <a:rPr lang="ru-RU" sz="1400" dirty="0">
                <a:ea typeface="Calibri" panose="020F0502020204030204" pitchFamily="34" charset="0"/>
                <a:cs typeface="Times New Roman" panose="02020603050405020304" pitchFamily="18" charset="0"/>
              </a:rPr>
              <a:t>при реализации проекта на </a:t>
            </a:r>
            <a:r>
              <a:rPr lang="ru-RU" sz="1400" dirty="0" err="1">
                <a:ea typeface="Calibri" panose="020F0502020204030204" pitchFamily="34" charset="0"/>
                <a:cs typeface="Times New Roman" panose="02020603050405020304" pitchFamily="18" charset="0"/>
              </a:rPr>
              <a:t>зем</a:t>
            </a:r>
            <a:r>
              <a:rPr lang="ru-RU" sz="1400" dirty="0">
                <a:ea typeface="Calibri" panose="020F0502020204030204" pitchFamily="34" charset="0"/>
                <a:cs typeface="Times New Roman" panose="02020603050405020304" pitchFamily="18" charset="0"/>
              </a:rPr>
              <a:t>. участке, находящемся в собственности </a:t>
            </a:r>
            <a:r>
              <a:rPr lang="ru-RU" sz="1400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не может безвозмездно передать объекты инфраструктуры в собственность ОГВ/ОМС</a:t>
            </a:r>
            <a:r>
              <a:rPr lang="ru-RU" sz="1400" dirty="0">
                <a:ea typeface="Calibri" panose="020F0502020204030204" pitchFamily="34" charset="0"/>
                <a:cs typeface="Times New Roman" panose="02020603050405020304" pitchFamily="18" charset="0"/>
              </a:rPr>
              <a:t> без дополнительных финансовых расходов (операция осуществляется за счет чистой прибыли, может быть обложена НДС</a:t>
            </a:r>
            <a:r>
              <a:rPr lang="ru-RU" sz="1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  <a:endParaRPr lang="ru-RU" sz="14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23"/>
          <p:cNvSpPr>
            <a:spLocks/>
          </p:cNvSpPr>
          <p:nvPr/>
        </p:nvSpPr>
        <p:spPr bwMode="auto">
          <a:xfrm>
            <a:off x="0" y="3630902"/>
            <a:ext cx="3426918" cy="262971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solidFill>
              <a:srgbClr val="006600"/>
            </a:solidFill>
            <a:miter lim="800000"/>
            <a:headEnd/>
            <a:tailEnd/>
          </a:ln>
        </p:spPr>
        <p:txBody>
          <a:bodyPr anchor="ctr" anchorCtr="0"/>
          <a:lstStyle/>
          <a:p>
            <a:pPr algn="ctr"/>
            <a:r>
              <a:rPr lang="ru-RU" sz="1477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Последствия</a:t>
            </a:r>
            <a:endParaRPr lang="ru-RU" sz="1477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Rectangle 23"/>
          <p:cNvSpPr>
            <a:spLocks/>
          </p:cNvSpPr>
          <p:nvPr/>
        </p:nvSpPr>
        <p:spPr bwMode="auto">
          <a:xfrm>
            <a:off x="3563888" y="2150267"/>
            <a:ext cx="5580112" cy="312835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solidFill>
              <a:srgbClr val="006600"/>
            </a:solidFill>
            <a:miter lim="800000"/>
            <a:headEnd/>
            <a:tailEnd/>
          </a:ln>
        </p:spPr>
        <p:txBody>
          <a:bodyPr anchor="ctr" anchorCtr="0"/>
          <a:lstStyle/>
          <a:p>
            <a:pPr algn="ctr"/>
            <a:r>
              <a:rPr lang="ru-RU" sz="1477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Суть проблемы</a:t>
            </a:r>
            <a:endParaRPr lang="ru-RU" sz="1477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Rectangle 23"/>
          <p:cNvSpPr>
            <a:spLocks/>
          </p:cNvSpPr>
          <p:nvPr/>
        </p:nvSpPr>
        <p:spPr bwMode="auto">
          <a:xfrm>
            <a:off x="3551564" y="3618613"/>
            <a:ext cx="5580112" cy="275260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solidFill>
              <a:srgbClr val="006600"/>
            </a:solidFill>
            <a:miter lim="800000"/>
            <a:headEnd/>
            <a:tailEnd/>
          </a:ln>
        </p:spPr>
        <p:txBody>
          <a:bodyPr anchor="ctr" anchorCtr="0"/>
          <a:lstStyle/>
          <a:p>
            <a:pPr algn="ctr"/>
            <a:r>
              <a:rPr lang="ru-RU" sz="1477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Последствия</a:t>
            </a:r>
            <a:endParaRPr lang="ru-RU" sz="1477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Содержимое 2"/>
          <p:cNvSpPr txBox="1">
            <a:spLocks/>
          </p:cNvSpPr>
          <p:nvPr/>
        </p:nvSpPr>
        <p:spPr bwMode="auto">
          <a:xfrm>
            <a:off x="17604" y="3921046"/>
            <a:ext cx="9151046" cy="320462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accent3">
                <a:lumMod val="60000"/>
                <a:lumOff val="40000"/>
              </a:schemeClr>
            </a:solidFill>
            <a:miter lim="800000"/>
            <a:headEnd/>
            <a:tailEnd/>
          </a:ln>
        </p:spPr>
        <p:txBody>
          <a:bodyPr anchor="ctr" anchorCtr="0"/>
          <a:lstStyle>
            <a:defPPr>
              <a:defRPr lang="ru-RU"/>
            </a:defPPr>
            <a:lvl1pPr algn="ctr">
              <a:defRPr sz="1600" b="1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ru-RU" sz="1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Дополнительное увеличение себестоимости объектов</a:t>
            </a:r>
            <a:endParaRPr lang="ru-RU" sz="14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ectangle 23"/>
          <p:cNvSpPr>
            <a:spLocks/>
          </p:cNvSpPr>
          <p:nvPr/>
        </p:nvSpPr>
        <p:spPr bwMode="auto">
          <a:xfrm>
            <a:off x="0" y="4292748"/>
            <a:ext cx="3426918" cy="299708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solidFill>
              <a:srgbClr val="006600"/>
            </a:solidFill>
            <a:miter lim="800000"/>
            <a:headEnd/>
            <a:tailEnd/>
          </a:ln>
        </p:spPr>
        <p:txBody>
          <a:bodyPr anchor="ctr" anchorCtr="0"/>
          <a:lstStyle/>
          <a:p>
            <a:pPr algn="ctr"/>
            <a:r>
              <a:rPr lang="ru-RU" sz="1477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Решения</a:t>
            </a:r>
            <a:endParaRPr lang="ru-RU" sz="1477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Rectangle 23"/>
          <p:cNvSpPr>
            <a:spLocks/>
          </p:cNvSpPr>
          <p:nvPr/>
        </p:nvSpPr>
        <p:spPr bwMode="auto">
          <a:xfrm>
            <a:off x="3563888" y="4292748"/>
            <a:ext cx="5567788" cy="299708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solidFill>
              <a:srgbClr val="006600"/>
            </a:solidFill>
            <a:miter lim="800000"/>
            <a:headEnd/>
            <a:tailEnd/>
          </a:ln>
        </p:spPr>
        <p:txBody>
          <a:bodyPr anchor="ctr" anchorCtr="0"/>
          <a:lstStyle/>
          <a:p>
            <a:pPr algn="ctr"/>
            <a:r>
              <a:rPr lang="ru-RU" sz="1477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Решения</a:t>
            </a:r>
            <a:endParaRPr lang="ru-RU" sz="1477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" name="Содержимое 2"/>
          <p:cNvSpPr txBox="1">
            <a:spLocks/>
          </p:cNvSpPr>
          <p:nvPr/>
        </p:nvSpPr>
        <p:spPr bwMode="auto">
          <a:xfrm>
            <a:off x="-15376" y="4592833"/>
            <a:ext cx="3435248" cy="1553874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accent3">
                <a:lumMod val="60000"/>
                <a:lumOff val="40000"/>
              </a:schemeClr>
            </a:solidFill>
            <a:miter lim="800000"/>
            <a:headEnd/>
            <a:tailEnd/>
          </a:ln>
        </p:spPr>
        <p:txBody>
          <a:bodyPr anchor="ctr" anchorCtr="0"/>
          <a:lstStyle>
            <a:defPPr>
              <a:defRPr lang="ru-RU"/>
            </a:defPPr>
            <a:lvl1pPr algn="ctr">
              <a:defRPr sz="1600" b="1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pPr algn="l"/>
            <a:r>
              <a:rPr lang="ru-RU" sz="1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Скорректировать </a:t>
            </a:r>
            <a:r>
              <a:rPr lang="ru-RU" sz="1400" dirty="0">
                <a:ea typeface="Calibri" panose="020F0502020204030204" pitchFamily="34" charset="0"/>
                <a:cs typeface="Times New Roman" panose="02020603050405020304" pitchFamily="18" charset="0"/>
              </a:rPr>
              <a:t>данную норму для проектов </a:t>
            </a:r>
            <a:r>
              <a:rPr lang="ru-RU" sz="1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КОТ:</a:t>
            </a:r>
          </a:p>
          <a:p>
            <a:pPr algn="l"/>
            <a:r>
              <a:rPr lang="ru-RU" sz="1400" dirty="0" smtClean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исключить </a:t>
            </a:r>
            <a:r>
              <a:rPr lang="ru-RU" sz="1400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повышенный налог </a:t>
            </a:r>
            <a:r>
              <a:rPr lang="ru-RU" sz="1400" dirty="0">
                <a:ea typeface="Calibri" panose="020F0502020204030204" pitchFamily="34" charset="0"/>
                <a:cs typeface="Times New Roman" panose="02020603050405020304" pitchFamily="18" charset="0"/>
              </a:rPr>
              <a:t>в течение срока подготовки </a:t>
            </a:r>
            <a:r>
              <a:rPr lang="ru-RU" sz="1400" dirty="0" err="1">
                <a:ea typeface="Calibri" panose="020F0502020204030204" pitchFamily="34" charset="0"/>
                <a:cs typeface="Times New Roman" panose="02020603050405020304" pitchFamily="18" charset="0"/>
              </a:rPr>
              <a:t>зем</a:t>
            </a:r>
            <a:r>
              <a:rPr lang="ru-RU" sz="1400" dirty="0">
                <a:ea typeface="Calibri" panose="020F0502020204030204" pitchFamily="34" charset="0"/>
                <a:cs typeface="Times New Roman" panose="02020603050405020304" pitchFamily="18" charset="0"/>
              </a:rPr>
              <a:t>. участка для </a:t>
            </a:r>
            <a:r>
              <a:rPr lang="ru-RU" sz="1400" dirty="0" err="1">
                <a:ea typeface="Calibri" panose="020F0502020204030204" pitchFamily="34" charset="0"/>
                <a:cs typeface="Times New Roman" panose="02020603050405020304" pitchFamily="18" charset="0"/>
              </a:rPr>
              <a:t>стр-ва</a:t>
            </a:r>
            <a:r>
              <a:rPr lang="ru-RU" sz="1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</a:p>
          <a:p>
            <a:pPr algn="l"/>
            <a:r>
              <a:rPr lang="ru-RU" sz="1400" dirty="0" smtClean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установить </a:t>
            </a:r>
            <a:r>
              <a:rPr lang="ru-RU" sz="1400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порог для начала реализации проекта</a:t>
            </a:r>
            <a:r>
              <a:rPr lang="ru-RU" sz="1400" dirty="0">
                <a:ea typeface="Calibri" panose="020F0502020204030204" pitchFamily="34" charset="0"/>
                <a:cs typeface="Times New Roman" panose="02020603050405020304" pitchFamily="18" charset="0"/>
              </a:rPr>
              <a:t>, а не его </a:t>
            </a:r>
            <a:r>
              <a:rPr lang="ru-RU" sz="1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окончания</a:t>
            </a:r>
            <a:r>
              <a:rPr lang="ru-RU" sz="1400" dirty="0"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0" name="Содержимое 2"/>
          <p:cNvSpPr txBox="1">
            <a:spLocks/>
          </p:cNvSpPr>
          <p:nvPr/>
        </p:nvSpPr>
        <p:spPr bwMode="auto">
          <a:xfrm>
            <a:off x="3563888" y="4592456"/>
            <a:ext cx="5567788" cy="2248702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accent3">
                <a:lumMod val="60000"/>
                <a:lumOff val="40000"/>
              </a:schemeClr>
            </a:solidFill>
            <a:miter lim="800000"/>
            <a:headEnd/>
            <a:tailEnd/>
          </a:ln>
        </p:spPr>
        <p:txBody>
          <a:bodyPr anchor="ctr" anchorCtr="0"/>
          <a:lstStyle>
            <a:defPPr>
              <a:defRPr lang="ru-RU"/>
            </a:defPPr>
            <a:lvl1pPr algn="ctr">
              <a:defRPr sz="1600" b="1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pPr algn="l"/>
            <a:r>
              <a:rPr lang="ru-RU" sz="1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Необходимо </a:t>
            </a:r>
            <a:r>
              <a:rPr lang="ru-RU" sz="1400" dirty="0">
                <a:ea typeface="Calibri" panose="020F0502020204030204" pitchFamily="34" charset="0"/>
                <a:cs typeface="Times New Roman" panose="02020603050405020304" pitchFamily="18" charset="0"/>
              </a:rPr>
              <a:t>внесение изменений в НК РФ</a:t>
            </a:r>
            <a:r>
              <a:rPr lang="ru-RU" sz="1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</a:p>
          <a:p>
            <a:pPr algn="l"/>
            <a:r>
              <a:rPr lang="ru-RU" sz="1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предусмотреть: </a:t>
            </a: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ru-RU" sz="1400" dirty="0" smtClean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порядок </a:t>
            </a:r>
            <a:r>
              <a:rPr lang="ru-RU" sz="1400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передачи </a:t>
            </a:r>
            <a:r>
              <a:rPr lang="ru-RU" sz="1400" dirty="0">
                <a:ea typeface="Calibri" panose="020F0502020204030204" pitchFamily="34" charset="0"/>
                <a:cs typeface="Times New Roman" panose="02020603050405020304" pitchFamily="18" charset="0"/>
              </a:rPr>
              <a:t>и документы-основания для передачи</a:t>
            </a:r>
            <a:r>
              <a:rPr lang="ru-RU" sz="1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ru-RU" sz="1400" dirty="0" smtClean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возможность </a:t>
            </a:r>
            <a:r>
              <a:rPr lang="ru-RU" sz="1400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передачи объектов инфраструктуры </a:t>
            </a:r>
            <a:r>
              <a:rPr lang="ru-RU" sz="1400" dirty="0">
                <a:ea typeface="Calibri" panose="020F0502020204030204" pitchFamily="34" charset="0"/>
                <a:cs typeface="Times New Roman" panose="02020603050405020304" pitchFamily="18" charset="0"/>
              </a:rPr>
              <a:t>при осуществлении КОТ на частных землях</a:t>
            </a:r>
            <a:r>
              <a:rPr lang="ru-RU" sz="1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ru-RU" sz="1400" dirty="0" smtClean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возможность </a:t>
            </a:r>
            <a:r>
              <a:rPr lang="ru-RU" sz="1400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признания расходов для целей налогообложения</a:t>
            </a:r>
            <a:r>
              <a:rPr lang="ru-RU" sz="1400" dirty="0">
                <a:ea typeface="Calibri" panose="020F0502020204030204" pitchFamily="34" charset="0"/>
                <a:cs typeface="Times New Roman" panose="02020603050405020304" pitchFamily="18" charset="0"/>
              </a:rPr>
              <a:t> в текущем налоговом периоде</a:t>
            </a:r>
            <a:r>
              <a:rPr lang="ru-RU" sz="1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ru-RU" sz="1400" dirty="0" smtClean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предоставление </a:t>
            </a:r>
            <a:r>
              <a:rPr lang="ru-RU" sz="1400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налогового вычета по НДС</a:t>
            </a:r>
            <a:r>
              <a:rPr lang="ru-RU" sz="1400" dirty="0">
                <a:ea typeface="Calibri" panose="020F0502020204030204" pitchFamily="34" charset="0"/>
                <a:cs typeface="Times New Roman" panose="02020603050405020304" pitchFamily="18" charset="0"/>
              </a:rPr>
              <a:t>, уплаченного поставщикам и подрядчикам при создании сетей, при безвозмездной передаче сетей собственность ОГВ/ОМС.</a:t>
            </a:r>
          </a:p>
          <a:p>
            <a:pPr algn="l"/>
            <a:r>
              <a:rPr lang="ru-RU" sz="1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14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5171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2685</TotalTime>
  <Words>1364</Words>
  <Application>Microsoft Office PowerPoint</Application>
  <PresentationFormat>Экран (4:3)</PresentationFormat>
  <Paragraphs>180</Paragraphs>
  <Slides>12</Slides>
  <Notes>2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8" baseType="lpstr">
      <vt:lpstr>Arial</vt:lpstr>
      <vt:lpstr>Calibri</vt:lpstr>
      <vt:lpstr>Times New Roman</vt:lpstr>
      <vt:lpstr>Wingdings</vt:lpstr>
      <vt:lpstr>Тема Office</vt:lpstr>
      <vt:lpstr>CorelDRAW</vt:lpstr>
      <vt:lpstr>Практические вопросы осуществления комплексного освоения территорий в целях жилищного строительства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Контакты компании  Общество с ограниченной ответственностью  «Управляющая Компания Экодолье»  </vt:lpstr>
    </vt:vector>
  </TitlesOfParts>
  <Company>IT Partner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Voronko Andrey</dc:creator>
  <cp:lastModifiedBy>Kudryashov Ivan</cp:lastModifiedBy>
  <cp:revision>320</cp:revision>
  <cp:lastPrinted>2014-03-05T13:56:59Z</cp:lastPrinted>
  <dcterms:created xsi:type="dcterms:W3CDTF">2012-05-25T07:24:41Z</dcterms:created>
  <dcterms:modified xsi:type="dcterms:W3CDTF">2014-12-02T22:39:18Z</dcterms:modified>
</cp:coreProperties>
</file>